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26" r:id="rId2"/>
  </p:sldMasterIdLst>
  <p:notesMasterIdLst>
    <p:notesMasterId r:id="rId85"/>
  </p:notesMasterIdLst>
  <p:sldIdLst>
    <p:sldId id="281" r:id="rId3"/>
    <p:sldId id="897" r:id="rId4"/>
    <p:sldId id="898" r:id="rId5"/>
    <p:sldId id="899" r:id="rId6"/>
    <p:sldId id="862" r:id="rId7"/>
    <p:sldId id="863" r:id="rId8"/>
    <p:sldId id="864" r:id="rId9"/>
    <p:sldId id="678" r:id="rId10"/>
    <p:sldId id="636" r:id="rId11"/>
    <p:sldId id="674" r:id="rId12"/>
    <p:sldId id="675" r:id="rId13"/>
    <p:sldId id="676" r:id="rId14"/>
    <p:sldId id="677" r:id="rId15"/>
    <p:sldId id="637" r:id="rId16"/>
    <p:sldId id="638" r:id="rId17"/>
    <p:sldId id="848" r:id="rId18"/>
    <p:sldId id="892" r:id="rId19"/>
    <p:sldId id="893" r:id="rId20"/>
    <p:sldId id="896" r:id="rId21"/>
    <p:sldId id="894" r:id="rId22"/>
    <p:sldId id="895" r:id="rId23"/>
    <p:sldId id="865" r:id="rId24"/>
    <p:sldId id="866" r:id="rId25"/>
    <p:sldId id="867" r:id="rId26"/>
    <p:sldId id="868" r:id="rId27"/>
    <p:sldId id="869" r:id="rId28"/>
    <p:sldId id="870" r:id="rId29"/>
    <p:sldId id="871" r:id="rId30"/>
    <p:sldId id="872" r:id="rId31"/>
    <p:sldId id="873" r:id="rId32"/>
    <p:sldId id="874" r:id="rId33"/>
    <p:sldId id="875" r:id="rId34"/>
    <p:sldId id="876" r:id="rId35"/>
    <p:sldId id="877" r:id="rId36"/>
    <p:sldId id="878" r:id="rId37"/>
    <p:sldId id="879" r:id="rId38"/>
    <p:sldId id="880" r:id="rId39"/>
    <p:sldId id="778" r:id="rId40"/>
    <p:sldId id="779" r:id="rId41"/>
    <p:sldId id="780" r:id="rId42"/>
    <p:sldId id="781" r:id="rId43"/>
    <p:sldId id="782" r:id="rId44"/>
    <p:sldId id="783" r:id="rId45"/>
    <p:sldId id="881" r:id="rId46"/>
    <p:sldId id="883" r:id="rId47"/>
    <p:sldId id="784" r:id="rId48"/>
    <p:sldId id="785" r:id="rId49"/>
    <p:sldId id="884" r:id="rId50"/>
    <p:sldId id="885" r:id="rId51"/>
    <p:sldId id="786" r:id="rId52"/>
    <p:sldId id="886" r:id="rId53"/>
    <p:sldId id="887" r:id="rId54"/>
    <p:sldId id="888" r:id="rId55"/>
    <p:sldId id="889" r:id="rId56"/>
    <p:sldId id="890" r:id="rId57"/>
    <p:sldId id="891" r:id="rId58"/>
    <p:sldId id="788" r:id="rId59"/>
    <p:sldId id="789" r:id="rId60"/>
    <p:sldId id="790" r:id="rId61"/>
    <p:sldId id="791" r:id="rId62"/>
    <p:sldId id="792" r:id="rId63"/>
    <p:sldId id="843" r:id="rId64"/>
    <p:sldId id="844" r:id="rId65"/>
    <p:sldId id="845" r:id="rId66"/>
    <p:sldId id="846" r:id="rId67"/>
    <p:sldId id="847" r:id="rId68"/>
    <p:sldId id="849" r:id="rId69"/>
    <p:sldId id="850" r:id="rId70"/>
    <p:sldId id="851" r:id="rId71"/>
    <p:sldId id="852" r:id="rId72"/>
    <p:sldId id="853" r:id="rId73"/>
    <p:sldId id="854" r:id="rId74"/>
    <p:sldId id="855" r:id="rId75"/>
    <p:sldId id="856" r:id="rId76"/>
    <p:sldId id="857" r:id="rId77"/>
    <p:sldId id="836" r:id="rId78"/>
    <p:sldId id="837" r:id="rId79"/>
    <p:sldId id="838" r:id="rId80"/>
    <p:sldId id="839" r:id="rId81"/>
    <p:sldId id="840" r:id="rId82"/>
    <p:sldId id="841" r:id="rId83"/>
    <p:sldId id="842" r:id="rId8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3300"/>
    <a:srgbClr val="00FF00"/>
    <a:srgbClr val="0000FF"/>
    <a:srgbClr val="FFCC66"/>
    <a:srgbClr val="000000"/>
    <a:srgbClr val="CCFF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67" autoAdjust="0"/>
  </p:normalViewPr>
  <p:slideViewPr>
    <p:cSldViewPr>
      <p:cViewPr>
        <p:scale>
          <a:sx n="80" d="100"/>
          <a:sy n="80" d="100"/>
        </p:scale>
        <p:origin x="-858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tableStyles" Target="tableStyle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microsoft.com/office/2006/relationships/legacyDocTextInfo" Target="legacyDocTextInfo.bin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6.bin"/><Relationship Id="rId2" Type="http://schemas.microsoft.com/office/2006/relationships/legacyDiagramText" Target="legacyDiagramText5.bin"/><Relationship Id="rId1" Type="http://schemas.microsoft.com/office/2006/relationships/legacyDiagramText" Target="legacyDiagramText4.bin"/><Relationship Id="rId4" Type="http://schemas.microsoft.com/office/2006/relationships/legacyDiagramText" Target="legacyDiagramText7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0.bin"/><Relationship Id="rId2" Type="http://schemas.microsoft.com/office/2006/relationships/legacyDiagramText" Target="legacyDiagramText9.bin"/><Relationship Id="rId1" Type="http://schemas.microsoft.com/office/2006/relationships/legacyDiagramText" Target="legacyDiagramText8.bin"/><Relationship Id="rId4" Type="http://schemas.microsoft.com/office/2006/relationships/legacyDiagramText" Target="legacyDiagramText11.bin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4.bin"/><Relationship Id="rId2" Type="http://schemas.microsoft.com/office/2006/relationships/legacyDiagramText" Target="legacyDiagramText13.bin"/><Relationship Id="rId1" Type="http://schemas.microsoft.com/office/2006/relationships/legacyDiagramText" Target="legacyDiagramText12.bin"/><Relationship Id="rId4" Type="http://schemas.microsoft.com/office/2006/relationships/legacyDiagramText" Target="legacyDiagramText15.bin"/></Relationships>
</file>

<file path=ppt/drawings/_rels/vmlDrawing6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8.bin"/><Relationship Id="rId2" Type="http://schemas.microsoft.com/office/2006/relationships/legacyDiagramText" Target="legacyDiagramText17.bin"/><Relationship Id="rId1" Type="http://schemas.microsoft.com/office/2006/relationships/legacyDiagramText" Target="legacyDiagramText16.bin"/><Relationship Id="rId4" Type="http://schemas.microsoft.com/office/2006/relationships/legacyDiagramText" Target="legacyDiagramText19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A4FE5840-EC2E-4DB2-BBED-06DE31576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55320-6737-42D4-BC76-A6E5B0082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EB77C-9084-4DD7-9685-6650442D6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C0823-E243-420B-B4EE-1DE48678E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144382-3FDE-4E80-B3FE-F9CBB61484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2F90A-7D2B-468D-863B-10273B4B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07B5FF-1867-4F95-AF41-27323E5978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12776-E874-4F93-9F35-D2314B9535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DEF39-0889-4786-8B4C-A4B16D10FD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A1B92-5895-4A2D-85B1-128B6E112E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540F3B-C770-43C9-AD63-1C58EDD5E3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7F816-E93C-4EE1-B95C-4DD6FF2D83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6E93E-A06C-4E6F-8F29-CACFF76BCC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49DD2-D02A-4F01-AE41-1C3EFA1E0D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AF06B-FF15-4A46-B00D-C3F4AC479E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173E1-76B2-438C-A9A5-1630627F47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5B9E1D-965C-4703-A069-4382EC288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2BD817-E9B7-4922-9693-EE92CD5D4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814AA-5654-478C-BCCD-4C204AAA0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2502C-C710-4315-BD84-84152F325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58D60-11E2-42CA-8812-2E7FEF097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80432-059E-47A0-BD95-759671AFD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179B1-3FEF-4024-893F-8FFEB80BF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CACDA-D988-4F92-9BE5-03E371D38B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46887-3045-45AF-961C-4371969B7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7D284FA-910D-4B9E-88D5-08FE7344A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85DC76A-348C-41A2-A818-9612BBE4E6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7338"/>
            <a:ext cx="9144000" cy="3411537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Georgia" pitchFamily="18" charset="0"/>
              </a:rPr>
              <a:t/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 Образовательные технологии для реализации требований ФГОС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10"/>
          <p:cNvGrpSpPr>
            <a:grpSpLocks/>
          </p:cNvGrpSpPr>
          <p:nvPr/>
        </p:nvGrpSpPr>
        <p:grpSpPr bwMode="auto">
          <a:xfrm>
            <a:off x="0" y="476250"/>
            <a:ext cx="9144000" cy="6381750"/>
            <a:chOff x="621" y="7564"/>
            <a:chExt cx="10980" cy="7092"/>
          </a:xfrm>
        </p:grpSpPr>
        <p:sp>
          <p:nvSpPr>
            <p:cNvPr id="19462" name="AutoShape 11"/>
            <p:cNvSpPr>
              <a:spLocks noChangeArrowheads="1"/>
            </p:cNvSpPr>
            <p:nvPr/>
          </p:nvSpPr>
          <p:spPr bwMode="auto">
            <a:xfrm>
              <a:off x="801" y="7564"/>
              <a:ext cx="1980" cy="720"/>
            </a:xfrm>
            <a:prstGeom prst="cloudCallout">
              <a:avLst>
                <a:gd name="adj1" fmla="val -42625"/>
                <a:gd name="adj2" fmla="val 10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1400">
                  <a:latin typeface="Arial" charset="0"/>
                </a:rPr>
                <a:t>История!!!</a:t>
              </a:r>
              <a:endParaRPr lang="ru-RU" sz="2000">
                <a:latin typeface="Arial" charset="0"/>
              </a:endParaRPr>
            </a:p>
          </p:txBody>
        </p:sp>
        <p:sp>
          <p:nvSpPr>
            <p:cNvPr id="19463" name="Text Box 12"/>
            <p:cNvSpPr txBox="1">
              <a:spLocks noChangeArrowheads="1"/>
            </p:cNvSpPr>
            <p:nvPr/>
          </p:nvSpPr>
          <p:spPr bwMode="auto">
            <a:xfrm>
              <a:off x="2961" y="8644"/>
              <a:ext cx="4860" cy="180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solidFill>
                    <a:srgbClr val="000099"/>
                  </a:solidFill>
                  <a:latin typeface="Arial" charset="0"/>
                </a:rPr>
                <a:t>Совокупность  психолого-педагогических установок, определяющих специальный набор и компоновку форм, методов, способов, приёмов обучения, воспитательных средств; она есть организационно-методический инструментарий педагогического процесса </a:t>
              </a:r>
              <a:r>
                <a:rPr lang="ru-RU" sz="1400" b="1">
                  <a:solidFill>
                    <a:srgbClr val="000099"/>
                  </a:solidFill>
                  <a:latin typeface="Arial" charset="0"/>
                </a:rPr>
                <a:t>(Б.Т. Лихачёв)</a:t>
              </a:r>
            </a:p>
          </p:txBody>
        </p:sp>
        <p:sp>
          <p:nvSpPr>
            <p:cNvPr id="19464" name="Text Box 13"/>
            <p:cNvSpPr txBox="1">
              <a:spLocks noChangeArrowheads="1"/>
            </p:cNvSpPr>
            <p:nvPr/>
          </p:nvSpPr>
          <p:spPr bwMode="auto">
            <a:xfrm>
              <a:off x="8181" y="8644"/>
              <a:ext cx="1440" cy="180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99"/>
                  </a:solidFill>
                  <a:latin typeface="Arial" charset="0"/>
                </a:rPr>
                <a:t>Это  содержательная техника реализация ученого процесса </a:t>
              </a:r>
              <a:r>
                <a:rPr lang="ru-RU" sz="1200" b="1">
                  <a:solidFill>
                    <a:srgbClr val="000099"/>
                  </a:solidFill>
                  <a:latin typeface="Arial" charset="0"/>
                </a:rPr>
                <a:t>(В.П. Беспалько)</a:t>
              </a:r>
              <a:endParaRPr lang="ru-RU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19465" name="Text Box 14"/>
            <p:cNvSpPr txBox="1">
              <a:spLocks noChangeArrowheads="1"/>
            </p:cNvSpPr>
            <p:nvPr/>
          </p:nvSpPr>
          <p:spPr bwMode="auto">
            <a:xfrm>
              <a:off x="9981" y="8644"/>
              <a:ext cx="1440" cy="180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99"/>
                  </a:solidFill>
                  <a:latin typeface="Arial" charset="0"/>
                </a:rPr>
                <a:t>Это  составная процессуальная часть дидактической системы</a:t>
              </a:r>
            </a:p>
            <a:p>
              <a:pPr algn="ctr"/>
              <a:r>
                <a:rPr lang="ru-RU" sz="1200" b="1">
                  <a:solidFill>
                    <a:srgbClr val="000099"/>
                  </a:solidFill>
                  <a:latin typeface="Arial" charset="0"/>
                </a:rPr>
                <a:t> (М. Чошанов)</a:t>
              </a:r>
              <a:endParaRPr lang="ru-RU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19466" name="Text Box 15"/>
            <p:cNvSpPr txBox="1">
              <a:spLocks noChangeArrowheads="1"/>
            </p:cNvSpPr>
            <p:nvPr/>
          </p:nvSpPr>
          <p:spPr bwMode="auto">
            <a:xfrm>
              <a:off x="2781" y="10804"/>
              <a:ext cx="4500" cy="126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solidFill>
                    <a:srgbClr val="000099"/>
                  </a:solidFill>
                  <a:latin typeface="Arial" charset="0"/>
                </a:rPr>
                <a:t>Система  научно-обоснованных предписаний, используемых в образовательной практике</a:t>
              </a:r>
            </a:p>
            <a:p>
              <a:pPr algn="ctr"/>
              <a:r>
                <a:rPr lang="ru-RU" sz="1400" b="1">
                  <a:solidFill>
                    <a:srgbClr val="000099"/>
                  </a:solidFill>
                  <a:latin typeface="Arial" charset="0"/>
                </a:rPr>
                <a:t>(Чернилевский Д.В.)</a:t>
              </a:r>
            </a:p>
          </p:txBody>
        </p:sp>
        <p:sp>
          <p:nvSpPr>
            <p:cNvPr id="19467" name="Text Box 16"/>
            <p:cNvSpPr txBox="1">
              <a:spLocks noChangeArrowheads="1"/>
            </p:cNvSpPr>
            <p:nvPr/>
          </p:nvSpPr>
          <p:spPr bwMode="auto">
            <a:xfrm>
              <a:off x="7461" y="10804"/>
              <a:ext cx="3960" cy="126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99"/>
                  </a:solidFill>
                  <a:latin typeface="Arial" charset="0"/>
                </a:rPr>
                <a:t>Междисциплинарный  конгломерат, имеющий связи-отношения фактически со всеми аспектами образования – от короткого обучающего фрагмента до национальной системы </a:t>
              </a:r>
              <a:r>
                <a:rPr lang="ru-RU" sz="1200" b="1">
                  <a:solidFill>
                    <a:srgbClr val="000099"/>
                  </a:solidFill>
                  <a:latin typeface="Arial" charset="0"/>
                </a:rPr>
                <a:t>( П.Д. Митчелл)</a:t>
              </a:r>
            </a:p>
            <a:p>
              <a:pPr algn="ctr"/>
              <a:endParaRPr lang="ru-RU" sz="1200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19468" name="Text Box 17"/>
            <p:cNvSpPr txBox="1">
              <a:spLocks noChangeArrowheads="1"/>
            </p:cNvSpPr>
            <p:nvPr/>
          </p:nvSpPr>
          <p:spPr bwMode="auto">
            <a:xfrm>
              <a:off x="621" y="12496"/>
              <a:ext cx="2520" cy="216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99"/>
                  </a:solidFill>
                  <a:latin typeface="Arial" charset="0"/>
                </a:rPr>
                <a:t>системная совокупность и порядок функционирования всех личностных, инструментальных и методических средств, используемых для достижения</a:t>
              </a:r>
              <a:r>
                <a:rPr lang="ru-RU" sz="1200" b="1">
                  <a:solidFill>
                    <a:srgbClr val="000099"/>
                  </a:solidFill>
                  <a:latin typeface="Arial" charset="0"/>
                </a:rPr>
                <a:t> </a:t>
              </a:r>
              <a:r>
                <a:rPr lang="ru-RU" sz="1200">
                  <a:solidFill>
                    <a:srgbClr val="000099"/>
                  </a:solidFill>
                  <a:latin typeface="Arial" charset="0"/>
                </a:rPr>
                <a:t>педагогических целей </a:t>
              </a:r>
              <a:r>
                <a:rPr lang="ru-RU" sz="1200" b="1">
                  <a:solidFill>
                    <a:srgbClr val="000099"/>
                  </a:solidFill>
                  <a:latin typeface="Arial" charset="0"/>
                </a:rPr>
                <a:t>(М.В. Кларин)</a:t>
              </a:r>
              <a:endParaRPr lang="ru-RU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19469" name="Text Box 18"/>
            <p:cNvSpPr txBox="1">
              <a:spLocks noChangeArrowheads="1"/>
            </p:cNvSpPr>
            <p:nvPr/>
          </p:nvSpPr>
          <p:spPr bwMode="auto">
            <a:xfrm>
              <a:off x="3321" y="12496"/>
              <a:ext cx="2160" cy="216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99"/>
                  </a:solidFill>
                  <a:latin typeface="Arial" charset="0"/>
                </a:rPr>
                <a:t>комплекс, состоящий из некоторого представления планируемого результата, средств диагностики его состояния, набора моделей обучения и критериев их выбора </a:t>
              </a:r>
              <a:r>
                <a:rPr lang="ru-RU" sz="1200" b="1">
                  <a:solidFill>
                    <a:srgbClr val="000099"/>
                  </a:solidFill>
                  <a:latin typeface="Arial" charset="0"/>
                </a:rPr>
                <a:t>(В.В. Гузеев)</a:t>
              </a:r>
            </a:p>
          </p:txBody>
        </p:sp>
        <p:sp>
          <p:nvSpPr>
            <p:cNvPr id="19470" name="Text Box 19"/>
            <p:cNvSpPr txBox="1">
              <a:spLocks noChangeArrowheads="1"/>
            </p:cNvSpPr>
            <p:nvPr/>
          </p:nvSpPr>
          <p:spPr bwMode="auto">
            <a:xfrm>
              <a:off x="5661" y="12496"/>
              <a:ext cx="2880" cy="216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99"/>
                  </a:solidFill>
                  <a:latin typeface="Arial" charset="0"/>
                </a:rPr>
                <a:t>продуманная во всех деталях модель совместной педагогической деятельности по проектированию, организации и проведению учебного процесса с безусловным обеспечением комфортных условий для субъектов </a:t>
              </a:r>
              <a:r>
                <a:rPr lang="ru-RU" sz="1200" b="1">
                  <a:solidFill>
                    <a:srgbClr val="000099"/>
                  </a:solidFill>
                  <a:latin typeface="Arial" charset="0"/>
                </a:rPr>
                <a:t>(В.М. Монахов)</a:t>
              </a:r>
              <a:endParaRPr lang="ru-RU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19471" name="Text Box 20"/>
            <p:cNvSpPr txBox="1">
              <a:spLocks noChangeArrowheads="1"/>
            </p:cNvSpPr>
            <p:nvPr/>
          </p:nvSpPr>
          <p:spPr bwMode="auto">
            <a:xfrm>
              <a:off x="8721" y="12496"/>
              <a:ext cx="2880" cy="216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99"/>
                  </a:solidFill>
                  <a:latin typeface="Arial" charset="0"/>
                </a:rPr>
                <a:t>системный метод создания, применения и определения всего процесса преподавания и усвоения знаний с учётом технических, человеческих ресурсов и их взаимодействия, ставящий своей задачей оптимизацию форм    образования </a:t>
              </a:r>
              <a:r>
                <a:rPr lang="ru-RU" sz="1200" b="1">
                  <a:solidFill>
                    <a:srgbClr val="000099"/>
                  </a:solidFill>
                  <a:latin typeface="Arial" charset="0"/>
                </a:rPr>
                <a:t>(ЮНЕСКО)</a:t>
              </a:r>
              <a:endParaRPr lang="ru-RU" b="1">
                <a:solidFill>
                  <a:srgbClr val="000099"/>
                </a:solidFill>
                <a:latin typeface="Arial" charset="0"/>
              </a:endParaRPr>
            </a:p>
          </p:txBody>
        </p:sp>
      </p:grpSp>
      <p:sp>
        <p:nvSpPr>
          <p:cNvPr id="19459" name="Text Box 21"/>
          <p:cNvSpPr txBox="1">
            <a:spLocks noChangeArrowheads="1"/>
          </p:cNvSpPr>
          <p:nvPr/>
        </p:nvSpPr>
        <p:spPr bwMode="auto">
          <a:xfrm>
            <a:off x="1763713" y="404813"/>
            <a:ext cx="738028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Arial" charset="0"/>
              </a:rPr>
              <a:t>50-е–70-е годы:  наука об использовании технических средств обучения. </a:t>
            </a:r>
          </a:p>
          <a:p>
            <a:pPr algn="ctr"/>
            <a:r>
              <a:rPr lang="ru-RU" sz="1600" b="1">
                <a:latin typeface="Arial" charset="0"/>
              </a:rPr>
              <a:t>                 в 60-80 годах: самостоятельная теория обучения,  «методика»</a:t>
            </a:r>
            <a:endParaRPr lang="ru-RU" sz="1600">
              <a:latin typeface="Arial" charset="0"/>
            </a:endParaRPr>
          </a:p>
        </p:txBody>
      </p:sp>
      <p:sp>
        <p:nvSpPr>
          <p:cNvPr id="19460" name="Text Box 22"/>
          <p:cNvSpPr txBox="1">
            <a:spLocks noChangeArrowheads="1"/>
          </p:cNvSpPr>
          <p:nvPr/>
        </p:nvSpPr>
        <p:spPr bwMode="auto">
          <a:xfrm>
            <a:off x="0" y="2997200"/>
            <a:ext cx="914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latin typeface="Arial" charset="0"/>
              </a:rPr>
              <a:t>70-85 годы: инструментальная направленность, прикладной, организационно-методический аспект</a:t>
            </a:r>
          </a:p>
        </p:txBody>
      </p:sp>
      <p:sp>
        <p:nvSpPr>
          <p:cNvPr id="19461" name="Text Box 23"/>
          <p:cNvSpPr txBox="1">
            <a:spLocks noChangeArrowheads="1"/>
          </p:cNvSpPr>
          <p:nvPr/>
        </p:nvSpPr>
        <p:spPr bwMode="auto">
          <a:xfrm>
            <a:off x="684213" y="4508500"/>
            <a:ext cx="8459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latin typeface="Arial" charset="0"/>
              </a:rPr>
              <a:t> 90-2000 годы:  связывают со всеми видами педагогической деятельности</a:t>
            </a:r>
            <a:r>
              <a:rPr lang="ru-RU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04813"/>
          </a:xfrm>
        </p:spPr>
        <p:txBody>
          <a:bodyPr/>
          <a:lstStyle/>
          <a:p>
            <a:pPr eaLnBrk="1" hangingPunct="1"/>
            <a:endParaRPr lang="ru-RU" sz="1400" smtClean="0"/>
          </a:p>
        </p:txBody>
      </p:sp>
      <p:sp>
        <p:nvSpPr>
          <p:cNvPr id="471050" name="Text Box 10"/>
          <p:cNvSpPr txBox="1">
            <a:spLocks noChangeArrowheads="1"/>
          </p:cNvSpPr>
          <p:nvPr/>
        </p:nvSpPr>
        <p:spPr bwMode="auto">
          <a:xfrm>
            <a:off x="0" y="549275"/>
            <a:ext cx="91440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dnie" pitchFamily="2" charset="0"/>
              </a:rPr>
              <a:t>Требования</a:t>
            </a:r>
            <a:r>
              <a:rPr lang="ru-RU" sz="3200" b="1" dirty="0">
                <a:solidFill>
                  <a:srgbClr val="000066"/>
                </a:solidFill>
                <a:latin typeface="Sydnie" pitchFamily="2" charset="0"/>
              </a:rPr>
              <a:t> </a:t>
            </a:r>
          </a:p>
          <a:p>
            <a:pPr algn="ctr">
              <a:defRPr/>
            </a:pPr>
            <a:endParaRPr lang="ru-RU" sz="3200" b="1" dirty="0">
              <a:solidFill>
                <a:srgbClr val="000066"/>
              </a:solidFill>
              <a:latin typeface="Sydnie" pitchFamily="2" charset="0"/>
            </a:endParaRPr>
          </a:p>
          <a:p>
            <a:pPr algn="ctr">
              <a:tabLst>
                <a:tab pos="6096000" algn="l"/>
              </a:tabLst>
              <a:defRPr/>
            </a:pPr>
            <a:r>
              <a:rPr lang="ru-RU" sz="2000" dirty="0">
                <a:latin typeface="Arial" charset="0"/>
              </a:rPr>
              <a:t>- </a:t>
            </a:r>
            <a:r>
              <a:rPr lang="ru-RU" sz="20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научности (концептуальности) и практичности</a:t>
            </a:r>
            <a:r>
              <a:rPr lang="ru-RU" sz="2000" dirty="0">
                <a:latin typeface="Arial" charset="0"/>
              </a:rPr>
              <a:t>, трактуемой как опоры на определенную научную концепцию, включающую философское, психологическое, дидактическое, социально-педагогическое обоснование способа достижения поставленных целей в конкретных педагогических условиях;</a:t>
            </a:r>
          </a:p>
          <a:p>
            <a:pPr algn="ctr">
              <a:defRPr/>
            </a:pPr>
            <a:r>
              <a:rPr lang="ru-RU" sz="2000" dirty="0">
                <a:latin typeface="Arial" charset="0"/>
              </a:rPr>
              <a:t>- </a:t>
            </a:r>
            <a:r>
              <a:rPr lang="ru-RU" sz="20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целостности, системности и логичности</a:t>
            </a:r>
            <a:r>
              <a:rPr lang="ru-RU" sz="2000" dirty="0">
                <a:latin typeface="Arial" charset="0"/>
              </a:rPr>
              <a:t>, обладание признаками  процесса, взаимосвязи всех частей, их взаимной обусловленности;</a:t>
            </a:r>
          </a:p>
          <a:p>
            <a:pPr algn="ctr">
              <a:defRPr/>
            </a:pPr>
            <a:r>
              <a:rPr lang="ru-RU" sz="2000" dirty="0">
                <a:latin typeface="Arial" charset="0"/>
              </a:rPr>
              <a:t>- результативности и эффективности;</a:t>
            </a:r>
          </a:p>
          <a:p>
            <a:pPr algn="ctr">
              <a:defRPr/>
            </a:pPr>
            <a:r>
              <a:rPr lang="ru-RU" sz="2000" dirty="0">
                <a:latin typeface="Arial" charset="0"/>
              </a:rPr>
              <a:t>- </a:t>
            </a:r>
            <a:r>
              <a:rPr lang="ru-RU" sz="20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актуальности, целесообразности и перспективности</a:t>
            </a:r>
            <a:r>
              <a:rPr lang="ru-RU" sz="2000" dirty="0">
                <a:latin typeface="Arial" charset="0"/>
              </a:rPr>
              <a:t>;</a:t>
            </a:r>
          </a:p>
          <a:p>
            <a:pPr algn="ctr">
              <a:defRPr/>
            </a:pPr>
            <a:r>
              <a:rPr lang="ru-RU" sz="2000" dirty="0">
                <a:latin typeface="Arial" charset="0"/>
              </a:rPr>
              <a:t>-</a:t>
            </a:r>
            <a:r>
              <a:rPr lang="ru-RU" sz="20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sz="20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управляемости</a:t>
            </a:r>
            <a:r>
              <a:rPr lang="ru-RU" sz="20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как возможности диагностического целеполагания, планирования, проектирования и контроля с целью коррекции результатов;</a:t>
            </a:r>
          </a:p>
          <a:p>
            <a:pPr algn="ctr">
              <a:defRPr/>
            </a:pPr>
            <a:r>
              <a:rPr lang="ru-RU" sz="2000" dirty="0">
                <a:latin typeface="Arial" charset="0"/>
              </a:rPr>
              <a:t>- </a:t>
            </a:r>
            <a:r>
              <a:rPr lang="ru-RU" sz="20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безопасности и </a:t>
            </a:r>
            <a:r>
              <a:rPr lang="ru-RU" sz="2000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валеологичности</a:t>
            </a:r>
            <a:r>
              <a:rPr lang="ru-RU" sz="2000" dirty="0">
                <a:latin typeface="Arial" charset="0"/>
              </a:rPr>
              <a:t>;</a:t>
            </a:r>
          </a:p>
          <a:p>
            <a:pPr algn="ctr">
              <a:defRPr/>
            </a:pPr>
            <a:r>
              <a:rPr lang="ru-RU" sz="2000" dirty="0">
                <a:latin typeface="Arial" charset="0"/>
              </a:rPr>
              <a:t>- </a:t>
            </a:r>
            <a:r>
              <a:rPr lang="ru-RU" sz="20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технологичности и </a:t>
            </a:r>
            <a:r>
              <a:rPr lang="ru-RU" sz="2000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воспроизводимости</a:t>
            </a:r>
            <a:r>
              <a:rPr lang="ru-RU" sz="2000" dirty="0">
                <a:latin typeface="Arial" charset="0"/>
              </a:rPr>
              <a:t> как возможности применения (повторения, воспроизведения) в других однотипных педагогических условиях с получением того же результата.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48713" cy="1052513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tx1"/>
                </a:solidFill>
              </a:rPr>
              <a:t>КЛАССИФИКАЦИЯ ПЕДАГОГИЧЕСКИХ ТЕХНОЛОГИЙ </a:t>
            </a:r>
            <a:br>
              <a:rPr lang="ru-RU" sz="2400" smtClean="0">
                <a:solidFill>
                  <a:schemeClr val="tx1"/>
                </a:solidFill>
              </a:rPr>
            </a:br>
            <a:r>
              <a:rPr lang="ru-RU" sz="2400" smtClean="0">
                <a:solidFill>
                  <a:schemeClr val="tx1"/>
                </a:solidFill>
              </a:rPr>
              <a:t>КАК ВИДОВ ПЕДАГОГИЧЕСКОЙ ДЕЯТЕЛЬНОСТИ</a:t>
            </a:r>
          </a:p>
        </p:txBody>
      </p:sp>
      <p:graphicFrame>
        <p:nvGraphicFramePr>
          <p:cNvPr id="472093" name="Group 29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997450"/>
        </p:xfrm>
        <a:graphic>
          <a:graphicData uri="http://schemas.openxmlformats.org/drawingml/2006/table">
            <a:tbl>
              <a:tblPr/>
              <a:tblGrid>
                <a:gridCol w="4113213"/>
                <a:gridCol w="4116387"/>
              </a:tblGrid>
              <a:tr h="2819400">
                <a:tc>
                  <a:txBody>
                    <a:bodyPr/>
                    <a:lstStyle/>
                    <a:p>
                      <a:pPr marL="342900" marR="0" lvl="0" indent="1968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Образовательные технологии:</a:t>
                      </a:r>
                    </a:p>
                    <a:p>
                      <a:pPr marL="342900" marR="0" lvl="0" indent="1968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196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обучения</a:t>
                      </a:r>
                    </a:p>
                    <a:p>
                      <a:pPr marL="342900" marR="0" lvl="0" indent="196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воспитания</a:t>
                      </a:r>
                    </a:p>
                    <a:p>
                      <a:pPr marL="342900" marR="0" lvl="0" indent="196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общения</a:t>
                      </a:r>
                    </a:p>
                    <a:p>
                      <a:pPr marL="342900" marR="0" lvl="0" indent="196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самообразования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1968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Технологии проектирования:</a:t>
                      </a:r>
                    </a:p>
                    <a:p>
                      <a:pPr marL="342900" marR="0" lvl="0" indent="1968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196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анализа</a:t>
                      </a:r>
                    </a:p>
                    <a:p>
                      <a:pPr marL="342900" marR="0" lvl="0" indent="196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проектирования</a:t>
                      </a:r>
                    </a:p>
                    <a:p>
                      <a:pPr marL="342900" marR="0" lvl="0" indent="196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сбора информации (диагностики)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0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Технологии управления: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организации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мотивации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контроля и коррекции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1968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Технологии внедрения</a:t>
                      </a:r>
                    </a:p>
                    <a:p>
                      <a:pPr marL="342900" marR="0" lvl="0" indent="1968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196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эксперимент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00213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tx1"/>
                </a:solidFill>
              </a:rPr>
              <a:t>Сущностные и инструментально значимые свойства образовательных технологий</a:t>
            </a:r>
          </a:p>
        </p:txBody>
      </p:sp>
      <p:sp>
        <p:nvSpPr>
          <p:cNvPr id="22531" name="AutoShape 4"/>
          <p:cNvSpPr>
            <a:spLocks noChangeArrowheads="1"/>
          </p:cNvSpPr>
          <p:nvPr/>
        </p:nvSpPr>
        <p:spPr bwMode="auto">
          <a:xfrm>
            <a:off x="684213" y="1916113"/>
            <a:ext cx="7777162" cy="4679950"/>
          </a:xfrm>
          <a:prstGeom prst="flowChartDocumen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>
                <a:solidFill>
                  <a:srgbClr val="000099"/>
                </a:solidFill>
                <a:latin typeface="Arial" charset="0"/>
              </a:rPr>
              <a:t>-уровню применения;</a:t>
            </a:r>
          </a:p>
          <a:p>
            <a:pPr algn="ctr"/>
            <a:r>
              <a:rPr lang="ru-RU" sz="2000">
                <a:solidFill>
                  <a:srgbClr val="000099"/>
                </a:solidFill>
                <a:latin typeface="Arial" charset="0"/>
              </a:rPr>
              <a:t>- философской основе;</a:t>
            </a:r>
          </a:p>
          <a:p>
            <a:pPr algn="ctr"/>
            <a:r>
              <a:rPr lang="ru-RU" sz="2000">
                <a:solidFill>
                  <a:srgbClr val="000099"/>
                </a:solidFill>
                <a:latin typeface="Arial" charset="0"/>
              </a:rPr>
              <a:t>- ведущему фактору психического развития;</a:t>
            </a:r>
          </a:p>
          <a:p>
            <a:pPr algn="ctr"/>
            <a:r>
              <a:rPr lang="ru-RU" sz="2000">
                <a:solidFill>
                  <a:srgbClr val="000099"/>
                </a:solidFill>
                <a:latin typeface="Arial" charset="0"/>
              </a:rPr>
              <a:t>- концепции усвоения;</a:t>
            </a:r>
          </a:p>
          <a:p>
            <a:pPr algn="ctr"/>
            <a:r>
              <a:rPr lang="ru-RU" sz="2000">
                <a:solidFill>
                  <a:srgbClr val="000099"/>
                </a:solidFill>
                <a:latin typeface="Arial" charset="0"/>
              </a:rPr>
              <a:t>- ориентации на личностные структуры;</a:t>
            </a:r>
          </a:p>
          <a:p>
            <a:pPr algn="ctr"/>
            <a:r>
              <a:rPr lang="ru-RU" sz="2000">
                <a:solidFill>
                  <a:srgbClr val="000099"/>
                </a:solidFill>
                <a:latin typeface="Arial" charset="0"/>
              </a:rPr>
              <a:t>- характеру содержания и структуры;</a:t>
            </a:r>
          </a:p>
          <a:p>
            <a:pPr algn="ctr"/>
            <a:r>
              <a:rPr lang="ru-RU" sz="2000">
                <a:solidFill>
                  <a:srgbClr val="000099"/>
                </a:solidFill>
                <a:latin typeface="Arial" charset="0"/>
              </a:rPr>
              <a:t>- организационным формам;</a:t>
            </a:r>
          </a:p>
          <a:p>
            <a:pPr algn="ctr"/>
            <a:r>
              <a:rPr lang="ru-RU" sz="2000">
                <a:solidFill>
                  <a:srgbClr val="000099"/>
                </a:solidFill>
                <a:latin typeface="Arial" charset="0"/>
              </a:rPr>
              <a:t>- типу управления познавательной деятельностью;</a:t>
            </a:r>
          </a:p>
          <a:p>
            <a:pPr algn="ctr"/>
            <a:r>
              <a:rPr lang="ru-RU" sz="2000">
                <a:solidFill>
                  <a:srgbClr val="000099"/>
                </a:solidFill>
                <a:latin typeface="Arial" charset="0"/>
              </a:rPr>
              <a:t>- подходу к ребенку;</a:t>
            </a:r>
          </a:p>
          <a:p>
            <a:pPr algn="ctr"/>
            <a:r>
              <a:rPr lang="ru-RU" sz="2000">
                <a:solidFill>
                  <a:srgbClr val="000099"/>
                </a:solidFill>
                <a:latin typeface="Arial" charset="0"/>
              </a:rPr>
              <a:t>- преобладающему (доминирующему) методу;</a:t>
            </a:r>
          </a:p>
          <a:p>
            <a:pPr algn="ctr"/>
            <a:r>
              <a:rPr lang="ru-RU" sz="2000">
                <a:solidFill>
                  <a:srgbClr val="000099"/>
                </a:solidFill>
                <a:latin typeface="Arial" charset="0"/>
              </a:rPr>
              <a:t>- категории обучающихся;</a:t>
            </a:r>
          </a:p>
          <a:p>
            <a:pPr algn="ctr"/>
            <a:r>
              <a:rPr lang="ru-RU" sz="2000">
                <a:solidFill>
                  <a:srgbClr val="000099"/>
                </a:solidFill>
                <a:latin typeface="Arial" charset="0"/>
              </a:rPr>
              <a:t>- направлению модернизации существующей традиционной системы.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5" name="Rectangle 3"/>
          <p:cNvSpPr>
            <a:spLocks noChangeArrowheads="1"/>
          </p:cNvSpPr>
          <p:nvPr/>
        </p:nvSpPr>
        <p:spPr bwMode="auto">
          <a:xfrm>
            <a:off x="0" y="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 sz="1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34925" y="6308725"/>
            <a:ext cx="9144000" cy="3667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66"/>
                </a:solidFill>
                <a:latin typeface="Sydnie" pitchFamily="2" charset="0"/>
              </a:rPr>
              <a:t>АЛГОРИТМ ИЗУЧЕНИЯ И АНАЛИЗА ОБРАЗОВАТЕЛЬНОЙ ТЕХНОЛОГИИ</a:t>
            </a:r>
          </a:p>
        </p:txBody>
      </p:sp>
      <p:sp>
        <p:nvSpPr>
          <p:cNvPr id="422919" name="AutoShape 7"/>
          <p:cNvSpPr>
            <a:spLocks noChangeArrowheads="1"/>
          </p:cNvSpPr>
          <p:nvPr/>
        </p:nvSpPr>
        <p:spPr bwMode="auto">
          <a:xfrm>
            <a:off x="250825" y="476250"/>
            <a:ext cx="8642350" cy="5113338"/>
          </a:xfrm>
          <a:prstGeom prst="wedgeRectCallout">
            <a:avLst>
              <a:gd name="adj1" fmla="val -48088"/>
              <a:gd name="adj2" fmla="val 64903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Char char="1"/>
              <a:defRPr/>
            </a:pPr>
            <a:r>
              <a:rPr lang="ru-RU" sz="1600" dirty="0">
                <a:solidFill>
                  <a:srgbClr val="002060"/>
                </a:solidFill>
                <a:latin typeface="Arial" charset="0"/>
              </a:rPr>
              <a:t>. Изучение концептуальных теорий, положенных в основу технологии: философских подходов, в чем это выражается; теории усвоения.</a:t>
            </a:r>
          </a:p>
          <a:p>
            <a:pPr>
              <a:buFont typeface="Times New Roman" pitchFamily="18" charset="0"/>
              <a:buChar char="2"/>
              <a:defRPr/>
            </a:pPr>
            <a:r>
              <a:rPr lang="ru-RU" sz="1600" dirty="0">
                <a:solidFill>
                  <a:srgbClr val="002060"/>
                </a:solidFill>
                <a:latin typeface="Arial" charset="0"/>
              </a:rPr>
              <a:t>.Подбор литературы о теории и практике применения.</a:t>
            </a:r>
          </a:p>
          <a:p>
            <a:pPr>
              <a:buFont typeface="Times New Roman" pitchFamily="18" charset="0"/>
              <a:buChar char="3"/>
              <a:defRPr/>
            </a:pPr>
            <a:r>
              <a:rPr lang="ru-RU" sz="1600" dirty="0">
                <a:solidFill>
                  <a:srgbClr val="002060"/>
                </a:solidFill>
                <a:latin typeface="Arial" charset="0"/>
              </a:rPr>
              <a:t>.Определение основных целевых ориентиров: </a:t>
            </a:r>
            <a:r>
              <a:rPr lang="ru-RU" sz="1600" dirty="0" err="1">
                <a:solidFill>
                  <a:srgbClr val="002060"/>
                </a:solidFill>
                <a:latin typeface="Arial" charset="0"/>
              </a:rPr>
              <a:t>системообразующий</a:t>
            </a:r>
            <a:r>
              <a:rPr lang="ru-RU" sz="1600" dirty="0">
                <a:solidFill>
                  <a:srgbClr val="002060"/>
                </a:solidFill>
                <a:latin typeface="Arial" charset="0"/>
              </a:rPr>
              <a:t> фактор, результат образования, показатели, параметры и критерии оценки, особенности постановки целей </a:t>
            </a:r>
          </a:p>
          <a:p>
            <a:pPr>
              <a:buFont typeface="Times New Roman" pitchFamily="18" charset="0"/>
              <a:buChar char="4"/>
              <a:defRPr/>
            </a:pPr>
            <a:r>
              <a:rPr lang="ru-RU" sz="1600" dirty="0">
                <a:solidFill>
                  <a:srgbClr val="002060"/>
                </a:solidFill>
                <a:latin typeface="Arial" charset="0"/>
              </a:rPr>
              <a:t>.Изучение принципов технологии. Их корреляция с общепедагогическими, дидактическими и отраслевыми принципами</a:t>
            </a:r>
          </a:p>
          <a:p>
            <a:pPr>
              <a:buFont typeface="Times New Roman" pitchFamily="18" charset="0"/>
              <a:buChar char="5"/>
              <a:defRPr/>
            </a:pPr>
            <a:r>
              <a:rPr lang="ru-RU" sz="1600" dirty="0">
                <a:solidFill>
                  <a:srgbClr val="002060"/>
                </a:solidFill>
                <a:latin typeface="Arial" charset="0"/>
              </a:rPr>
              <a:t>.Прогнозирование позитивных и негативных результатов в практике</a:t>
            </a:r>
          </a:p>
          <a:p>
            <a:pPr>
              <a:buFont typeface="Times New Roman" pitchFamily="18" charset="0"/>
              <a:buChar char="6"/>
              <a:defRPr/>
            </a:pPr>
            <a:r>
              <a:rPr lang="ru-RU" sz="1600" dirty="0">
                <a:solidFill>
                  <a:srgbClr val="002060"/>
                </a:solidFill>
                <a:latin typeface="Arial" charset="0"/>
              </a:rPr>
              <a:t>.Определение особенностей структурирования и отбора содержания. Особенности его анализа. Особенности его представления учебно-программной документации</a:t>
            </a:r>
          </a:p>
          <a:p>
            <a:pPr>
              <a:buFont typeface="Times New Roman" pitchFamily="18" charset="0"/>
              <a:buChar char="7"/>
              <a:defRPr/>
            </a:pPr>
            <a:r>
              <a:rPr lang="ru-RU" sz="1600" dirty="0">
                <a:solidFill>
                  <a:srgbClr val="002060"/>
                </a:solidFill>
                <a:latin typeface="Arial" charset="0"/>
              </a:rPr>
              <a:t>.Ведущие методы обучения. Классификация методов. Построение моделей обучения. Критерии выбора моделей обучения.</a:t>
            </a:r>
          </a:p>
          <a:p>
            <a:pPr>
              <a:buFont typeface="Times New Roman" pitchFamily="18" charset="0"/>
              <a:buChar char="8"/>
              <a:defRPr/>
            </a:pPr>
            <a:r>
              <a:rPr lang="ru-RU" sz="1600" dirty="0">
                <a:solidFill>
                  <a:srgbClr val="002060"/>
                </a:solidFill>
                <a:latin typeface="Arial" charset="0"/>
              </a:rPr>
              <a:t>.Обеспечивающие педагогические средства. Необходимая МТБ.</a:t>
            </a:r>
          </a:p>
          <a:p>
            <a:pPr>
              <a:buFont typeface="Times New Roman" pitchFamily="18" charset="0"/>
              <a:buChar char="9"/>
              <a:defRPr/>
            </a:pPr>
            <a:r>
              <a:rPr lang="ru-RU" sz="1600" dirty="0">
                <a:solidFill>
                  <a:srgbClr val="002060"/>
                </a:solidFill>
                <a:latin typeface="Arial" charset="0"/>
              </a:rPr>
              <a:t>.Наиболее приемлемые формы организации.</a:t>
            </a:r>
          </a:p>
          <a:p>
            <a:pPr>
              <a:buFont typeface="Times New Roman" pitchFamily="18" charset="0"/>
              <a:buChar char="1"/>
              <a:defRPr/>
            </a:pPr>
            <a:r>
              <a:rPr lang="ru-RU" sz="1600" dirty="0">
                <a:solidFill>
                  <a:srgbClr val="002060"/>
                </a:solidFill>
                <a:latin typeface="Arial" charset="0"/>
              </a:rPr>
              <a:t>0. Модель группирования</a:t>
            </a:r>
          </a:p>
          <a:p>
            <a:pPr>
              <a:buFont typeface="Times New Roman" pitchFamily="18" charset="0"/>
              <a:buNone/>
              <a:defRPr/>
            </a:pPr>
            <a:r>
              <a:rPr lang="ru-RU" sz="1600" dirty="0">
                <a:solidFill>
                  <a:srgbClr val="002060"/>
                </a:solidFill>
                <a:latin typeface="Arial" charset="0"/>
              </a:rPr>
              <a:t>11. Система управления. Средства диагностики. Способ контроля. Шкала оценивания.  Способы сбора информации</a:t>
            </a:r>
          </a:p>
          <a:p>
            <a:pPr>
              <a:buFont typeface="Times New Roman" pitchFamily="18" charset="0"/>
              <a:buNone/>
              <a:defRPr/>
            </a:pPr>
            <a:r>
              <a:rPr lang="ru-RU" sz="1600" dirty="0">
                <a:solidFill>
                  <a:srgbClr val="002060"/>
                </a:solidFill>
                <a:latin typeface="Arial" charset="0"/>
              </a:rPr>
              <a:t>12.Формы отчетности</a:t>
            </a:r>
          </a:p>
          <a:p>
            <a:pPr>
              <a:buFont typeface="Times New Roman" pitchFamily="18" charset="0"/>
              <a:buNone/>
              <a:defRPr/>
            </a:pPr>
            <a:r>
              <a:rPr lang="ru-RU" sz="1600" dirty="0">
                <a:solidFill>
                  <a:srgbClr val="002060"/>
                </a:solidFill>
                <a:latin typeface="Arial" charset="0"/>
              </a:rPr>
              <a:t>13.Связь с технологиями воспитания.</a:t>
            </a:r>
          </a:p>
          <a:p>
            <a:pPr>
              <a:buFont typeface="Times New Roman" pitchFamily="18" charset="0"/>
              <a:buNone/>
              <a:defRPr/>
            </a:pPr>
            <a:r>
              <a:rPr lang="ru-RU" sz="1600" dirty="0">
                <a:solidFill>
                  <a:srgbClr val="002060"/>
                </a:solidFill>
                <a:latin typeface="Arial" charset="0"/>
              </a:rPr>
              <a:t>14. Специфика технологии общения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9" name="Rectangle 3"/>
          <p:cNvSpPr>
            <a:spLocks noChangeArrowheads="1"/>
          </p:cNvSpPr>
          <p:nvPr/>
        </p:nvSpPr>
        <p:spPr bwMode="auto">
          <a:xfrm>
            <a:off x="0" y="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 sz="1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424852" name="Group 916"/>
          <p:cNvGraphicFramePr>
            <a:graphicFrameLocks noGrp="1"/>
          </p:cNvGraphicFramePr>
          <p:nvPr>
            <p:ph/>
          </p:nvPr>
        </p:nvGraphicFramePr>
        <p:xfrm>
          <a:off x="0" y="44624"/>
          <a:ext cx="9168912" cy="6921703"/>
        </p:xfrm>
        <a:graphic>
          <a:graphicData uri="http://schemas.openxmlformats.org/drawingml/2006/table">
            <a:tbl>
              <a:tblPr/>
              <a:tblGrid>
                <a:gridCol w="115400"/>
                <a:gridCol w="5845175"/>
                <a:gridCol w="692150"/>
                <a:gridCol w="955675"/>
                <a:gridCol w="954087"/>
                <a:gridCol w="606425"/>
              </a:tblGrid>
              <a:tr h="3127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Технологии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Опыт образовательного учреждения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Особенности контингента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gridSpan="2">
                  <a:txBody>
                    <a:bodyPr/>
                    <a:lstStyle/>
                    <a:p>
                      <a:pPr marL="342900" marR="0" lvl="0" indent="19685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Целевой ориентир ОУ, 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системообразующий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фактор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gridSpan="2">
                  <a:txBody>
                    <a:bodyPr/>
                    <a:lstStyle/>
                    <a:p>
                      <a:pPr marL="342900" marR="0" lvl="0" indent="19685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Суть технологии,  ЦО и принципы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Применение в профессиональном образовании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требований стандарта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73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критериям оценки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Адекватность системе управления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Обеспеченность МТБ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rowSpan="1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Парадигма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Философская основа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Теория усвоения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Особенности группирования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дифференциации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Структура управления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Ведущий метод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КМО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Выводы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50825" y="476250"/>
            <a:ext cx="8713788" cy="61515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99"/>
                </a:solidFill>
                <a:latin typeface="Arial" charset="0"/>
              </a:rPr>
              <a:t>ОБРАЗОВАТЕЛЬНАЯ ТЕХНОЛОГИЯ</a:t>
            </a:r>
          </a:p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99"/>
                </a:solidFill>
                <a:latin typeface="Arial" charset="0"/>
              </a:rPr>
              <a:t>как способ деятельности, обеспечивающий реализацию объектов педагогической деятельности и включающий в себя комплекс, состоящий из некоторого представления планируемого результата образования, средств диагностики состояния учащихся, набора моделей обучения, воспитания и общения, а также критерии их оптимального выбора, гарантирующего в данных конкретных условиях достижение учащимися планируемого результата (В.В.Гузеев). </a:t>
            </a:r>
          </a:p>
          <a:p>
            <a:pPr algn="ctr">
              <a:spcBef>
                <a:spcPct val="50000"/>
              </a:spcBef>
            </a:pPr>
            <a:endParaRPr lang="ru-RU" b="1">
              <a:solidFill>
                <a:srgbClr val="000099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ru-RU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ru-RU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ru-RU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ru-RU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ru-RU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ru-RU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ru-RU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677891" name="Rectangle 3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 sz="1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55650" y="3068638"/>
            <a:ext cx="7632700" cy="3265487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99"/>
                </a:solidFill>
                <a:latin typeface="Arial" charset="0"/>
              </a:rPr>
              <a:t>ПЕДАГОГИЧЕСКАЯ  ТЕХНОЛОГИЯ </a:t>
            </a:r>
          </a:p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99"/>
                </a:solidFill>
                <a:latin typeface="Arial" charset="0"/>
              </a:rPr>
              <a:t>как способ осуществления педагогической деятельности</a:t>
            </a:r>
          </a:p>
          <a:p>
            <a:pPr algn="ctr">
              <a:spcBef>
                <a:spcPct val="50000"/>
              </a:spcBef>
            </a:pPr>
            <a:endParaRPr lang="ru-RU" b="1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ru-RU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ru-RU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ru-RU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ru-RU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403350" y="3933825"/>
            <a:ext cx="6624638" cy="2163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99"/>
                </a:solidFill>
                <a:latin typeface="Arial" charset="0"/>
              </a:rPr>
              <a:t>ПЕДАГОГИЧЕСКАЯ ТЕХНИКА</a:t>
            </a:r>
          </a:p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99"/>
                </a:solidFill>
                <a:latin typeface="Arial" charset="0"/>
              </a:rPr>
              <a:t>как форма организации поведения обучающего, представляющая собой комплекс профессиональных умений</a:t>
            </a:r>
          </a:p>
          <a:p>
            <a:pPr algn="ctr">
              <a:spcBef>
                <a:spcPct val="50000"/>
              </a:spcBef>
            </a:pPr>
            <a:endParaRPr lang="ru-RU">
              <a:solidFill>
                <a:srgbClr val="000099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8207375" cy="5400675"/>
          </a:xfrm>
          <a:noFill/>
        </p:spPr>
        <p:txBody>
          <a:bodyPr/>
          <a:lstStyle/>
          <a:p>
            <a:pPr algn="r" eaLnBrk="1" hangingPunct="1"/>
            <a:r>
              <a:rPr lang="ru-RU" sz="6000" smtClean="0">
                <a:solidFill>
                  <a:srgbClr val="000066"/>
                </a:solidFill>
                <a:latin typeface="Bookman Old Style" pitchFamily="18" charset="0"/>
              </a:rPr>
              <a:t> </a:t>
            </a:r>
            <a:r>
              <a:rPr lang="ru-RU" sz="4400" smtClean="0">
                <a:latin typeface="Bookman Old Style" pitchFamily="18" charset="0"/>
              </a:rPr>
              <a:t>Педагогические формы </a:t>
            </a:r>
            <a:br>
              <a:rPr lang="ru-RU" sz="4400" smtClean="0">
                <a:latin typeface="Bookman Old Style" pitchFamily="18" charset="0"/>
              </a:rPr>
            </a:br>
            <a:r>
              <a:rPr lang="ru-RU" sz="4400" smtClean="0">
                <a:latin typeface="Bookman Old Style" pitchFamily="18" charset="0"/>
              </a:rPr>
              <a:t>в технологии деятельностного обучения</a:t>
            </a:r>
            <a:r>
              <a:rPr lang="ru-RU" sz="6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260350"/>
            <a:ext cx="8229600" cy="62261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smtClean="0"/>
              <a:t>Есть текущее состояние обучающегося – </a:t>
            </a:r>
            <a:r>
              <a:rPr lang="ru-RU" sz="2800" b="1" smtClean="0">
                <a:solidFill>
                  <a:srgbClr val="FF0000"/>
                </a:solidFill>
              </a:rPr>
              <a:t>ТС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800" b="1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smtClean="0"/>
              <a:t>Есть представление о том, что должно быть освоено в результате обучения –</a:t>
            </a:r>
            <a:r>
              <a:rPr lang="ru-RU" sz="2800" b="1" smtClean="0"/>
              <a:t> </a:t>
            </a:r>
            <a:r>
              <a:rPr lang="ru-RU" sz="2800" b="1" smtClean="0">
                <a:solidFill>
                  <a:srgbClr val="FF0000"/>
                </a:solidFill>
              </a:rPr>
              <a:t>ПРО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rgbClr val="FF0000"/>
                </a:solidFill>
              </a:rPr>
              <a:t>ТС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rgbClr val="FF0000"/>
                </a:solidFill>
              </a:rPr>
              <a:t>ПРО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800" b="1" smtClean="0">
              <a:solidFill>
                <a:srgbClr val="FFCC66"/>
              </a:solidFill>
            </a:endParaRP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3923928" y="2708920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1140" name="Text Box 4"/>
          <p:cNvSpPr txBox="1">
            <a:spLocks noChangeArrowheads="1"/>
          </p:cNvSpPr>
          <p:nvPr/>
        </p:nvSpPr>
        <p:spPr bwMode="auto">
          <a:xfrm>
            <a:off x="5580112" y="2564904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1</a:t>
            </a:r>
          </a:p>
        </p:txBody>
      </p:sp>
      <p:sp>
        <p:nvSpPr>
          <p:cNvPr id="731141" name="Text Box 5"/>
          <p:cNvSpPr txBox="1">
            <a:spLocks noChangeArrowheads="1"/>
          </p:cNvSpPr>
          <p:nvPr/>
        </p:nvSpPr>
        <p:spPr bwMode="auto">
          <a:xfrm>
            <a:off x="1475656" y="2492896"/>
            <a:ext cx="2303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Результат =</a:t>
            </a:r>
          </a:p>
        </p:txBody>
      </p:sp>
      <p:sp>
        <p:nvSpPr>
          <p:cNvPr id="731142" name="Text Box 6"/>
          <p:cNvSpPr txBox="1">
            <a:spLocks noChangeArrowheads="1"/>
          </p:cNvSpPr>
          <p:nvPr/>
        </p:nvSpPr>
        <p:spPr bwMode="auto">
          <a:xfrm>
            <a:off x="0" y="4508500"/>
            <a:ext cx="8964613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Должен быть некоторый набор моделей обучения.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Задача обучающего – уметь выделить оптимальную модель, включающую метод, формы реализации, педагогические средства и педагогические приемы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18557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Образовательной технологией будем называть комплекс, состоящий из: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91513" cy="50688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• некоторого представления планируемых результатов обучения,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• средств диагностики текущего состояния обучаемых,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• набора моделей обучения,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• критериев выбора оптимальной модели для данных конкретных условий.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eaLnBrk="1" hangingPunct="1"/>
            <a:r>
              <a:rPr lang="ru-RU" sz="4000" smtClean="0"/>
              <a:t>Схема традиционного обучения </a:t>
            </a:r>
          </a:p>
        </p:txBody>
      </p:sp>
      <p:sp>
        <p:nvSpPr>
          <p:cNvPr id="13315" name="Line 17"/>
          <p:cNvSpPr>
            <a:spLocks noChangeShapeType="1"/>
          </p:cNvSpPr>
          <p:nvPr/>
        </p:nvSpPr>
        <p:spPr bwMode="auto">
          <a:xfrm>
            <a:off x="1835150" y="2492375"/>
            <a:ext cx="0" cy="5762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6" name="Line 16"/>
          <p:cNvSpPr>
            <a:spLocks noChangeShapeType="1"/>
          </p:cNvSpPr>
          <p:nvPr/>
        </p:nvSpPr>
        <p:spPr bwMode="auto">
          <a:xfrm flipH="1">
            <a:off x="4408488" y="2492375"/>
            <a:ext cx="19050" cy="5794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Line 15"/>
          <p:cNvSpPr>
            <a:spLocks noChangeShapeType="1"/>
          </p:cNvSpPr>
          <p:nvPr/>
        </p:nvSpPr>
        <p:spPr bwMode="auto">
          <a:xfrm>
            <a:off x="7264400" y="2492375"/>
            <a:ext cx="44450" cy="5794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Line 14"/>
          <p:cNvSpPr>
            <a:spLocks noChangeShapeType="1"/>
          </p:cNvSpPr>
          <p:nvPr/>
        </p:nvSpPr>
        <p:spPr bwMode="auto">
          <a:xfrm flipH="1">
            <a:off x="1908175" y="3716338"/>
            <a:ext cx="0" cy="6492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9" name="Line 13"/>
          <p:cNvSpPr>
            <a:spLocks noChangeShapeType="1"/>
          </p:cNvSpPr>
          <p:nvPr/>
        </p:nvSpPr>
        <p:spPr bwMode="auto">
          <a:xfrm>
            <a:off x="4356100" y="3644900"/>
            <a:ext cx="0" cy="720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0" name="Line 12"/>
          <p:cNvSpPr>
            <a:spLocks noChangeShapeType="1"/>
          </p:cNvSpPr>
          <p:nvPr/>
        </p:nvSpPr>
        <p:spPr bwMode="auto">
          <a:xfrm flipH="1">
            <a:off x="1835150" y="4941888"/>
            <a:ext cx="0" cy="7191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Line 11"/>
          <p:cNvSpPr>
            <a:spLocks noChangeShapeType="1"/>
          </p:cNvSpPr>
          <p:nvPr/>
        </p:nvSpPr>
        <p:spPr bwMode="auto">
          <a:xfrm>
            <a:off x="4356100" y="4941888"/>
            <a:ext cx="0" cy="7191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V="1">
            <a:off x="2843213" y="3135313"/>
            <a:ext cx="717550" cy="6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Line 9"/>
          <p:cNvSpPr>
            <a:spLocks noChangeShapeType="1"/>
          </p:cNvSpPr>
          <p:nvPr/>
        </p:nvSpPr>
        <p:spPr bwMode="auto">
          <a:xfrm flipV="1">
            <a:off x="5148263" y="3141663"/>
            <a:ext cx="863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4" name="Line 8"/>
          <p:cNvSpPr>
            <a:spLocks noChangeShapeType="1"/>
          </p:cNvSpPr>
          <p:nvPr/>
        </p:nvSpPr>
        <p:spPr bwMode="auto">
          <a:xfrm flipV="1">
            <a:off x="2700338" y="4797425"/>
            <a:ext cx="10080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Line 7"/>
          <p:cNvSpPr>
            <a:spLocks noChangeShapeType="1"/>
          </p:cNvSpPr>
          <p:nvPr/>
        </p:nvSpPr>
        <p:spPr bwMode="auto">
          <a:xfrm flipV="1">
            <a:off x="2484438" y="5805488"/>
            <a:ext cx="10080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6" name="Line 6"/>
          <p:cNvSpPr>
            <a:spLocks noChangeShapeType="1"/>
          </p:cNvSpPr>
          <p:nvPr/>
        </p:nvSpPr>
        <p:spPr bwMode="auto">
          <a:xfrm flipV="1">
            <a:off x="5219700" y="4724400"/>
            <a:ext cx="100806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7" name="Line 5"/>
          <p:cNvSpPr>
            <a:spLocks noChangeShapeType="1"/>
          </p:cNvSpPr>
          <p:nvPr/>
        </p:nvSpPr>
        <p:spPr bwMode="auto">
          <a:xfrm flipV="1">
            <a:off x="5292725" y="6021388"/>
            <a:ext cx="863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735311" name="Group 79"/>
          <p:cNvGraphicFramePr>
            <a:graphicFrameLocks noGrp="1"/>
          </p:cNvGraphicFramePr>
          <p:nvPr/>
        </p:nvGraphicFramePr>
        <p:xfrm>
          <a:off x="611560" y="1268760"/>
          <a:ext cx="8135938" cy="5229202"/>
        </p:xfrm>
        <a:graphic>
          <a:graphicData uri="http://schemas.openxmlformats.org/drawingml/2006/table">
            <a:tbl>
              <a:tblPr/>
              <a:tblGrid>
                <a:gridCol w="2517775"/>
                <a:gridCol w="2730500"/>
                <a:gridCol w="2887663"/>
              </a:tblGrid>
              <a:tr h="14636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Преподавателя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Психические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Функции студента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Предъявление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информации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Восприятие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Внимание, память,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восприятие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6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Закрепление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Повторение,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Обработка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Внимание, память,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движение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Актуализация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усвоения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Внимание, память,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движение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2162" name="Group 2"/>
          <p:cNvGraphicFramePr>
            <a:graphicFrameLocks noGrp="1"/>
          </p:cNvGraphicFramePr>
          <p:nvPr>
            <p:ph/>
          </p:nvPr>
        </p:nvGraphicFramePr>
        <p:xfrm>
          <a:off x="0" y="274638"/>
          <a:ext cx="9144000" cy="6583363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20955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ОБРАЗОВАТЕЛЬНЫЙ ПРОЦЕСС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0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Информационная составляющая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Психологическая составляющая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Кибернетическая составляющая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8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передача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прием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накопление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преобразование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хранение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применение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становление и развитие человеческой индивидуальности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управление учебно-познавательной деятельностью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 sz="1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3" name="WordArt 3"/>
          <p:cNvSpPr>
            <a:spLocks noChangeArrowheads="1" noChangeShapeType="1" noTextEdit="1"/>
          </p:cNvSpPr>
          <p:nvPr/>
        </p:nvSpPr>
        <p:spPr bwMode="auto">
          <a:xfrm>
            <a:off x="0" y="476250"/>
            <a:ext cx="9144000" cy="1193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Impact"/>
              </a:rPr>
              <a:t>Технологически ориентированная парадигма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4140200" y="1628775"/>
            <a:ext cx="719138" cy="5762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833438" y="1700213"/>
            <a:ext cx="7477125" cy="3048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0">
                  <a:solidFill>
                    <a:srgbClr val="66FFFF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Impact"/>
              </a:rPr>
              <a:t>Деятельностный подход </a:t>
            </a:r>
          </a:p>
          <a:p>
            <a:pPr algn="ctr"/>
            <a:r>
              <a:rPr lang="ru-RU" sz="3600" kern="10">
                <a:ln w="0">
                  <a:solidFill>
                    <a:srgbClr val="66FFFF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Impact"/>
              </a:rPr>
              <a:t>как ориентация </a:t>
            </a:r>
          </a:p>
          <a:p>
            <a:pPr algn="ctr"/>
            <a:r>
              <a:rPr lang="ru-RU" sz="3600" kern="10">
                <a:ln w="0">
                  <a:solidFill>
                    <a:srgbClr val="66FFFF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Impact"/>
              </a:rPr>
              <a:t>на освоение </a:t>
            </a:r>
          </a:p>
          <a:p>
            <a:pPr algn="ctr"/>
            <a:r>
              <a:rPr lang="ru-RU" sz="3600" kern="10">
                <a:ln w="0">
                  <a:solidFill>
                    <a:srgbClr val="66FFFF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Impact"/>
              </a:rPr>
              <a:t>различных элементов деятельности</a:t>
            </a: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4140200" y="4292600"/>
            <a:ext cx="719138" cy="5762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7" name="WordArt 7"/>
          <p:cNvSpPr>
            <a:spLocks noChangeArrowheads="1" noChangeShapeType="1" noTextEdit="1"/>
          </p:cNvSpPr>
          <p:nvPr/>
        </p:nvSpPr>
        <p:spPr bwMode="auto">
          <a:xfrm>
            <a:off x="1692275" y="4724400"/>
            <a:ext cx="6119813" cy="18002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Impact"/>
              </a:rPr>
              <a:t>Особые технологии, </a:t>
            </a:r>
          </a:p>
          <a:p>
            <a:pPr algn="ctr"/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Impact"/>
              </a:rPr>
              <a:t>ориентированные </a:t>
            </a:r>
          </a:p>
          <a:p>
            <a:pPr algn="ctr"/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Impact"/>
              </a:rPr>
              <a:t>на компетенции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/>
          <a:lstStyle/>
          <a:p>
            <a:pPr eaLnBrk="1" hangingPunct="1"/>
            <a:r>
              <a:rPr lang="ru-RU" sz="2800" b="1" smtClean="0"/>
              <a:t/>
            </a:r>
            <a:br>
              <a:rPr lang="ru-RU" sz="2800" b="1" smtClean="0"/>
            </a:br>
            <a:endParaRPr lang="ru-RU" sz="2800" b="1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8001000" cy="4267200"/>
          </a:xfrm>
        </p:spPr>
        <p:txBody>
          <a:bodyPr/>
          <a:lstStyle/>
          <a:p>
            <a:pPr eaLnBrk="1" hangingPunct="1"/>
            <a:r>
              <a:rPr lang="ru-RU" sz="3200" i="1" smtClean="0"/>
              <a:t>Совокупность методов, система целей, средств и приёмов преподавания конкретного предмета или обучения конкретным умениям</a:t>
            </a:r>
          </a:p>
        </p:txBody>
      </p:sp>
      <p:sp>
        <p:nvSpPr>
          <p:cNvPr id="31748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835150" y="692150"/>
            <a:ext cx="49815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Педагогическая методика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8001000" cy="4267200"/>
          </a:xfrm>
        </p:spPr>
        <p:txBody>
          <a:bodyPr/>
          <a:lstStyle/>
          <a:p>
            <a:pPr eaLnBrk="1" hangingPunct="1"/>
            <a:r>
              <a:rPr lang="ru-RU" smtClean="0"/>
              <a:t>Практическое действие педагога и учащегося, посредством которого производится передача, усвоение и использование содержания воспитания и обучения. Любой метод состоит из приёмов и реализуется через них</a:t>
            </a:r>
          </a:p>
        </p:txBody>
      </p:sp>
      <p:sp>
        <p:nvSpPr>
          <p:cNvPr id="32772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124075" y="549275"/>
            <a:ext cx="44005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Педагогический метод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001000" cy="1216025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latin typeface="Times New Roman" pitchFamily="18" charset="0"/>
              </a:rPr>
              <a:t>ЯН АМОС КАМЕНСКИЙ:</a:t>
            </a:r>
            <a:br>
              <a:rPr lang="ru-RU" sz="2800" b="1" smtClean="0">
                <a:latin typeface="Times New Roman" pitchFamily="18" charset="0"/>
              </a:rPr>
            </a:br>
            <a:endParaRPr lang="ru-RU" sz="2800" b="1" smtClean="0">
              <a:latin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8001000" cy="4267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i="1" smtClean="0">
                <a:latin typeface="Times New Roman" pitchFamily="18" charset="0"/>
              </a:rPr>
              <a:t>«Для дидактической машины необходимо отыскать:</a:t>
            </a:r>
          </a:p>
          <a:p>
            <a:pPr eaLnBrk="1" hangingPunct="1">
              <a:lnSpc>
                <a:spcPct val="90000"/>
              </a:lnSpc>
            </a:pPr>
            <a:r>
              <a:rPr lang="ru-RU" b="1" i="1" smtClean="0">
                <a:latin typeface="Times New Roman" pitchFamily="18" charset="0"/>
              </a:rPr>
              <a:t>твердо установленные цели; </a:t>
            </a:r>
          </a:p>
          <a:p>
            <a:pPr eaLnBrk="1" hangingPunct="1">
              <a:lnSpc>
                <a:spcPct val="90000"/>
              </a:lnSpc>
            </a:pPr>
            <a:r>
              <a:rPr lang="ru-RU" b="1" i="1" smtClean="0">
                <a:latin typeface="Times New Roman" pitchFamily="18" charset="0"/>
              </a:rPr>
              <a:t>средства, точно приспособленные для достижения этих целей; </a:t>
            </a:r>
          </a:p>
          <a:p>
            <a:pPr eaLnBrk="1" hangingPunct="1">
              <a:lnSpc>
                <a:spcPct val="90000"/>
              </a:lnSpc>
            </a:pPr>
            <a:r>
              <a:rPr lang="ru-RU" b="1" i="1" smtClean="0">
                <a:latin typeface="Times New Roman" pitchFamily="18" charset="0"/>
              </a:rPr>
              <a:t>твердые правила, как пользоваться этими средствами, чтобы было невозможно не достигнуть этой цели». («Великая дидактика</a:t>
            </a:r>
            <a:r>
              <a:rPr lang="ru-RU" i="1" smtClean="0">
                <a:latin typeface="Times New Roman" pitchFamily="18" charset="0"/>
              </a:rPr>
              <a:t>»)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/>
          <a:lstStyle/>
          <a:p>
            <a:pPr eaLnBrk="1" hangingPunct="1"/>
            <a:r>
              <a:rPr lang="ru-RU" sz="2800" b="1" smtClean="0"/>
              <a:t/>
            </a:r>
            <a:br>
              <a:rPr lang="ru-RU" sz="2800" b="1" smtClean="0"/>
            </a:br>
            <a:endParaRPr lang="ru-RU" sz="2800" b="1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8001000" cy="4267200"/>
          </a:xfrm>
        </p:spPr>
        <p:txBody>
          <a:bodyPr/>
          <a:lstStyle/>
          <a:p>
            <a:pPr eaLnBrk="1" hangingPunct="1"/>
            <a:r>
              <a:rPr lang="ru-RU" sz="2600" smtClean="0"/>
              <a:t>Концептуальная основа (педагогические и философские идеи);</a:t>
            </a:r>
          </a:p>
          <a:p>
            <a:pPr eaLnBrk="1" hangingPunct="1"/>
            <a:r>
              <a:rPr lang="ru-RU" sz="2600" smtClean="0"/>
              <a:t>Содержательная часть (цели, задачи, содержание);</a:t>
            </a:r>
          </a:p>
          <a:p>
            <a:pPr eaLnBrk="1" hangingPunct="1"/>
            <a:r>
              <a:rPr lang="ru-RU" sz="2600" smtClean="0"/>
              <a:t>Процессуальная часть (описание алгоритма для учителя и учащихся);</a:t>
            </a:r>
          </a:p>
          <a:p>
            <a:pPr eaLnBrk="1" hangingPunct="1"/>
            <a:r>
              <a:rPr lang="ru-RU" sz="2600" smtClean="0"/>
              <a:t>Планируемый результат (может быть моделью личности с заданными характеристиками).</a:t>
            </a:r>
          </a:p>
        </p:txBody>
      </p:sp>
      <p:sp>
        <p:nvSpPr>
          <p:cNvPr id="34820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187450" y="620713"/>
            <a:ext cx="6610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Структура технологии (методики)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/>
          <a:lstStyle/>
          <a:p>
            <a:pPr eaLnBrk="1" hangingPunct="1"/>
            <a:r>
              <a:rPr lang="ru-RU" sz="2800" b="1" smtClean="0"/>
              <a:t/>
            </a:r>
            <a:br>
              <a:rPr lang="ru-RU" sz="2800" b="1" smtClean="0"/>
            </a:br>
            <a:endParaRPr lang="ru-RU" sz="2800" b="1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80010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600" smtClean="0"/>
              <a:t>На основе личностной ориентации образовательного процесса («Гуманистическая педагогика» Ш.Амонашвили; «Предмет, формирующий личность» В.Ильин);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smtClean="0"/>
              <a:t>На основе активизации и интенсификации деятельности («Проблемное обучение», т.е. создание ситуации с наличием разных точек зрения; «Интенсивное обучение посредством схемного и знакового изображения материала» Н.Шаталов)</a:t>
            </a:r>
          </a:p>
        </p:txBody>
      </p:sp>
      <p:sp>
        <p:nvSpPr>
          <p:cNvPr id="35844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79388" y="692150"/>
            <a:ext cx="85534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Классификация педагогических технологий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/>
          <a:lstStyle/>
          <a:p>
            <a:pPr eaLnBrk="1" hangingPunct="1"/>
            <a:r>
              <a:rPr lang="ru-RU" sz="2800" b="1" smtClean="0"/>
              <a:t/>
            </a:r>
            <a:br>
              <a:rPr lang="ru-RU" sz="2800" b="1" smtClean="0"/>
            </a:br>
            <a:endParaRPr lang="ru-RU" sz="2800" b="1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600" smtClean="0"/>
              <a:t>На основе эффективного управления и организации учебного процесса («перспективно-опережающее обучение», «дифференцированное обучение», «здоровьесберегающее обучение»);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/>
              <a:t>На основе усовершенствования и реконструкции материала («Диалог культур» Библер, Курганов, «Поэтапное формирование умственных умений» Гальперин)</a:t>
            </a:r>
          </a:p>
        </p:txBody>
      </p:sp>
      <p:sp>
        <p:nvSpPr>
          <p:cNvPr id="36868" name="WordArt 15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323850" y="620713"/>
            <a:ext cx="85534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Классификация педагогических технологий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/>
          <a:lstStyle/>
          <a:p>
            <a:pPr eaLnBrk="1" hangingPunct="1"/>
            <a:r>
              <a:rPr lang="ru-RU" sz="2800" b="1" smtClean="0"/>
              <a:t/>
            </a:r>
            <a:br>
              <a:rPr lang="ru-RU" sz="2800" b="1" smtClean="0"/>
            </a:br>
            <a:endParaRPr lang="ru-RU" sz="2800" b="1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8001000" cy="4267200"/>
          </a:xfrm>
        </p:spPr>
        <p:txBody>
          <a:bodyPr/>
          <a:lstStyle/>
          <a:p>
            <a:pPr eaLnBrk="1" hangingPunct="1"/>
            <a:r>
              <a:rPr lang="ru-RU" sz="2600" smtClean="0"/>
              <a:t>Частно-предметные («Раннее интенсивное обучение грамоте» Занков, «Документально-методические комплексы по истории и обществознанию» Троицкий);</a:t>
            </a:r>
          </a:p>
          <a:p>
            <a:pPr eaLnBrk="1" hangingPunct="1"/>
            <a:r>
              <a:rPr lang="ru-RU" sz="2600" smtClean="0"/>
              <a:t>Альтернативные («Вальсдорфская», «Свободного труда» (Френе), «Вероятностного образования»);</a:t>
            </a:r>
          </a:p>
          <a:p>
            <a:pPr eaLnBrk="1" hangingPunct="1"/>
            <a:r>
              <a:rPr lang="ru-RU" sz="2600" smtClean="0"/>
              <a:t>Природосообразные («Саморазвития» Монтессори)</a:t>
            </a:r>
          </a:p>
        </p:txBody>
      </p:sp>
      <p:sp>
        <p:nvSpPr>
          <p:cNvPr id="37892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468313" y="692150"/>
            <a:ext cx="85534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Классификация педагогических технологий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/>
          <a:lstStyle/>
          <a:p>
            <a:pPr eaLnBrk="1" hangingPunct="1"/>
            <a:r>
              <a:rPr lang="ru-RU" sz="2800" b="1" smtClean="0"/>
              <a:t/>
            </a:r>
            <a:br>
              <a:rPr lang="ru-RU" sz="2800" b="1" smtClean="0"/>
            </a:br>
            <a:endParaRPr lang="ru-RU" sz="2800" b="1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Технологии развивающего обучения («Система Занкова», «Система Эльконина и Давыдова», «Личностно-ориентированное образование» Якиманская);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Технологии авторских школ («Школа адаптированной педагогики» Ямбурга, «Школа самоопределения» Тубельского)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  <p:sp>
        <p:nvSpPr>
          <p:cNvPr id="38916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323850" y="620713"/>
            <a:ext cx="85534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Классификация педагогических технологий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Схема действия специалиста </a:t>
            </a:r>
          </a:p>
        </p:txBody>
      </p:sp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2906713" y="2795588"/>
            <a:ext cx="33305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736288" name="Group 32"/>
          <p:cNvGraphicFramePr>
            <a:graphicFrameLocks noGrp="1"/>
          </p:cNvGraphicFramePr>
          <p:nvPr/>
        </p:nvGraphicFramePr>
        <p:xfrm>
          <a:off x="2051050" y="1628775"/>
          <a:ext cx="5616575" cy="4248152"/>
        </p:xfrm>
        <a:graphic>
          <a:graphicData uri="http://schemas.openxmlformats.org/drawingml/2006/table">
            <a:tbl>
              <a:tblPr/>
              <a:tblGrid>
                <a:gridCol w="5616575"/>
              </a:tblGrid>
              <a:tr h="1062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ситуации, обстановки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Постановка задачи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задачи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Доказательство истинности решения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2" name="Line 33"/>
          <p:cNvSpPr>
            <a:spLocks noChangeShapeType="1"/>
          </p:cNvSpPr>
          <p:nvPr/>
        </p:nvSpPr>
        <p:spPr bwMode="auto">
          <a:xfrm>
            <a:off x="4859338" y="22050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3" name="Line 34"/>
          <p:cNvSpPr>
            <a:spLocks noChangeShapeType="1"/>
          </p:cNvSpPr>
          <p:nvPr/>
        </p:nvSpPr>
        <p:spPr bwMode="auto">
          <a:xfrm>
            <a:off x="4859338" y="32845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4" name="Line 35"/>
          <p:cNvSpPr>
            <a:spLocks noChangeShapeType="1"/>
          </p:cNvSpPr>
          <p:nvPr/>
        </p:nvSpPr>
        <p:spPr bwMode="auto">
          <a:xfrm>
            <a:off x="4859338" y="42926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/>
          <a:lstStyle/>
          <a:p>
            <a:pPr eaLnBrk="1" hangingPunct="1"/>
            <a:r>
              <a:rPr lang="ru-RU" sz="2800" b="1" smtClean="0"/>
              <a:t/>
            </a:r>
            <a:br>
              <a:rPr lang="ru-RU" sz="2800" b="1" smtClean="0"/>
            </a:br>
            <a:endParaRPr lang="ru-RU" sz="2800" b="1" smtClean="0"/>
          </a:p>
        </p:txBody>
      </p:sp>
      <p:graphicFrame>
        <p:nvGraphicFramePr>
          <p:cNvPr id="3074" name="Organization Chart 7"/>
          <p:cNvGraphicFramePr>
            <a:graphicFrameLocks/>
          </p:cNvGraphicFramePr>
          <p:nvPr>
            <p:ph type="dgm" idx="4294967295"/>
          </p:nvPr>
        </p:nvGraphicFramePr>
        <p:xfrm>
          <a:off x="467544" y="1556792"/>
          <a:ext cx="7993063" cy="4248150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  <p:sp>
        <p:nvSpPr>
          <p:cNvPr id="3084" name="WordArt 15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555875" y="620713"/>
            <a:ext cx="38766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Методики обучения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latin typeface="Times New Roman" pitchFamily="18" charset="0"/>
              </a:rPr>
              <a:t>Роль учителя в традиционной системе образования (пассивные методики)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332038"/>
            <a:ext cx="5688013" cy="4525962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</a:rPr>
              <a:t>Учитель – основной и наиболее компетентный источник знаний,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</a:rPr>
              <a:t> учитель является контролирующим субъектом познания;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</a:rPr>
              <a:t>главная задача учителя – дать информацию, заранее заготовленную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latin typeface="Times New Roman" pitchFamily="18" charset="0"/>
              </a:rPr>
              <a:t>  </a:t>
            </a:r>
          </a:p>
        </p:txBody>
      </p:sp>
      <p:pic>
        <p:nvPicPr>
          <p:cNvPr id="39940" name="Picture 4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2349500"/>
            <a:ext cx="316865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8001000" cy="1216025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latin typeface="Times New Roman" pitchFamily="18" charset="0"/>
              </a:rPr>
              <a:t>Роль учителя в современном образовании (активные и интерактивные методики)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161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</a:rPr>
              <a:t>Учитель - </a:t>
            </a:r>
            <a:r>
              <a:rPr lang="ru-RU" sz="2800" b="1" smtClean="0">
                <a:latin typeface="Times New Roman" pitchFamily="18" charset="0"/>
              </a:rPr>
              <a:t>организатор</a:t>
            </a:r>
            <a:r>
              <a:rPr lang="ru-RU" sz="2800" smtClean="0">
                <a:latin typeface="Times New Roman" pitchFamily="18" charset="0"/>
              </a:rPr>
              <a:t> самостоятельной, активной, познавательной  деятельности учащихся,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</a:rPr>
              <a:t> Учитель - компетентный </a:t>
            </a:r>
            <a:r>
              <a:rPr lang="ru-RU" sz="2800" b="1" smtClean="0">
                <a:latin typeface="Times New Roman" pitchFamily="18" charset="0"/>
              </a:rPr>
              <a:t>консультант и помощник,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</a:rPr>
              <a:t>Учитель осуществляет </a:t>
            </a:r>
            <a:r>
              <a:rPr lang="ru-RU" sz="2800" b="1" smtClean="0">
                <a:latin typeface="Times New Roman" pitchFamily="18" charset="0"/>
              </a:rPr>
              <a:t>диагностику</a:t>
            </a:r>
            <a:r>
              <a:rPr lang="ru-RU" sz="2800" smtClean="0">
                <a:latin typeface="Times New Roman" pitchFamily="18" charset="0"/>
              </a:rPr>
              <a:t> деятельности учеников, чтобы вовремя помочь им квалифицированными действиями устранить намечающие трудности в познании и применении знаний;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rganization Chart 6"/>
          <p:cNvGraphicFramePr>
            <a:graphicFrameLocks/>
          </p:cNvGraphicFramePr>
          <p:nvPr>
            <p:ph idx="4294967295"/>
          </p:nvPr>
        </p:nvGraphicFramePr>
        <p:xfrm>
          <a:off x="0" y="1752600"/>
          <a:ext cx="8001000" cy="4267200"/>
        </p:xfrm>
        <a:graphic>
          <a:graphicData uri="http://schemas.openxmlformats.org/drawingml/2006/compatibility">
            <com:legacyDrawing xmlns:com="http://schemas.openxmlformats.org/drawingml/2006/compatibility" spid="_x0000_s4098"/>
          </a:graphicData>
        </a:graphic>
      </p:graphicFrame>
      <p:sp>
        <p:nvSpPr>
          <p:cNvPr id="4108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908175" y="620713"/>
            <a:ext cx="53276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Активные методы</a:t>
            </a:r>
          </a:p>
        </p:txBody>
      </p:sp>
      <p:pic>
        <p:nvPicPr>
          <p:cNvPr id="4109" name="Picture 22" descr="j02920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375" y="1412875"/>
            <a:ext cx="186848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4092" name="UTurnArrow"/>
          <p:cNvSpPr>
            <a:spLocks noEditPoints="1" noChangeArrowheads="1"/>
          </p:cNvSpPr>
          <p:nvPr/>
        </p:nvSpPr>
        <p:spPr bwMode="auto">
          <a:xfrm>
            <a:off x="5364163" y="3213100"/>
            <a:ext cx="1771650" cy="1771650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 sz="2800" b="1">
              <a:solidFill>
                <a:schemeClr val="tx2"/>
              </a:solidFill>
            </a:endParaRPr>
          </a:p>
        </p:txBody>
      </p:sp>
      <p:sp>
        <p:nvSpPr>
          <p:cNvPr id="344093" name="UTurnArrow"/>
          <p:cNvSpPr>
            <a:spLocks noEditPoints="1" noChangeArrowheads="1"/>
          </p:cNvSpPr>
          <p:nvPr/>
        </p:nvSpPr>
        <p:spPr bwMode="auto">
          <a:xfrm rot="10800000">
            <a:off x="2051050" y="3284538"/>
            <a:ext cx="1771650" cy="1771650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8" name="Rectangle 2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852738"/>
            <a:ext cx="2808288" cy="1600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smtClean="0"/>
              <a:t>Inter – </a:t>
            </a:r>
            <a:r>
              <a:rPr lang="ru-RU" sz="2600" smtClean="0"/>
              <a:t>между, внутри</a:t>
            </a:r>
          </a:p>
        </p:txBody>
      </p:sp>
      <p:graphicFrame>
        <p:nvGraphicFramePr>
          <p:cNvPr id="5122" name="Diagram 9"/>
          <p:cNvGraphicFramePr>
            <a:graphicFrameLocks/>
          </p:cNvGraphicFramePr>
          <p:nvPr/>
        </p:nvGraphicFramePr>
        <p:xfrm>
          <a:off x="2700338" y="2560638"/>
          <a:ext cx="4248150" cy="3460750"/>
        </p:xfrm>
        <a:graphic>
          <a:graphicData uri="http://schemas.openxmlformats.org/drawingml/2006/compatibility">
            <com:legacyDrawing xmlns:com="http://schemas.openxmlformats.org/drawingml/2006/compatibility" spid="_x0000_s5122"/>
          </a:graphicData>
        </a:graphic>
      </p:graphicFrame>
      <p:pic>
        <p:nvPicPr>
          <p:cNvPr id="5133" name="Picture 18" descr="j02167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2708275"/>
            <a:ext cx="1008063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9" descr="j02167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2781300"/>
            <a:ext cx="1163637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20" descr="j02167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4724400"/>
            <a:ext cx="1163638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21" descr="j02167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4724400"/>
            <a:ext cx="10795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7" name="WordArt 22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908175" y="836613"/>
            <a:ext cx="50101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Интерактивные методики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/>
          <a:lstStyle/>
          <a:p>
            <a:pPr eaLnBrk="1" hangingPunct="1"/>
            <a:r>
              <a:rPr lang="ru-RU" sz="2800" b="1" i="1" smtClean="0"/>
              <a:t/>
            </a:r>
            <a:br>
              <a:rPr lang="ru-RU" sz="2800" b="1" i="1" smtClean="0"/>
            </a:br>
            <a:endParaRPr lang="ru-RU" sz="2800" b="1" i="1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8001000" cy="4267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mtClean="0"/>
              <a:t>Дают большую свободу выбора способов выполнения деятельности;</a:t>
            </a:r>
          </a:p>
          <a:p>
            <a:pPr eaLnBrk="1" hangingPunct="1"/>
            <a:r>
              <a:rPr lang="ru-RU" smtClean="0"/>
              <a:t>Позволяют участнику найти свой подход к решению задачи;</a:t>
            </a:r>
          </a:p>
          <a:p>
            <a:pPr eaLnBrk="1" hangingPunct="1"/>
            <a:r>
              <a:rPr lang="ru-RU" smtClean="0"/>
              <a:t>Усиливают мотивацию к обучению;</a:t>
            </a:r>
          </a:p>
          <a:p>
            <a:pPr eaLnBrk="1" hangingPunct="1"/>
            <a:r>
              <a:rPr lang="ru-RU" smtClean="0"/>
              <a:t>Развивают эмпатию, толерантность, уверенность, психологическую устойчивость.</a:t>
            </a:r>
          </a:p>
        </p:txBody>
      </p:sp>
      <p:sp>
        <p:nvSpPr>
          <p:cNvPr id="41988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611188" y="404813"/>
            <a:ext cx="7696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Преимущества интерактивных методик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rganization Chart 7"/>
          <p:cNvGraphicFramePr>
            <a:graphicFrameLocks/>
          </p:cNvGraphicFramePr>
          <p:nvPr>
            <p:ph type="dgm" idx="4294967295"/>
          </p:nvPr>
        </p:nvGraphicFramePr>
        <p:xfrm>
          <a:off x="467544" y="1628800"/>
          <a:ext cx="7993063" cy="4248150"/>
        </p:xfrm>
        <a:graphic>
          <a:graphicData uri="http://schemas.openxmlformats.org/drawingml/2006/compatibility">
            <com:legacyDrawing xmlns:com="http://schemas.openxmlformats.org/drawingml/2006/compatibility" spid="_x0000_s6146"/>
          </a:graphicData>
        </a:graphic>
      </p:graphicFrame>
      <p:sp>
        <p:nvSpPr>
          <p:cNvPr id="6156" name="WordArt 15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124075" y="549275"/>
            <a:ext cx="46005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Интерактивные методы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endParaRPr lang="ru-RU" sz="2800" b="1" smtClean="0">
              <a:latin typeface="Times New Roman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4375"/>
            <a:ext cx="8001000" cy="4035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2000" smtClean="0">
              <a:latin typeface="Times New Roman" pitchFamily="18" charset="0"/>
            </a:endParaRPr>
          </a:p>
          <a:p>
            <a:pPr eaLnBrk="1" hangingPunct="1"/>
            <a:r>
              <a:rPr lang="ru-RU" sz="2400" smtClean="0">
                <a:latin typeface="Times New Roman" pitchFamily="18" charset="0"/>
              </a:rPr>
              <a:t>Работа в группах (парах);</a:t>
            </a:r>
          </a:p>
          <a:p>
            <a:pPr eaLnBrk="1" hangingPunct="1"/>
            <a:r>
              <a:rPr lang="ru-RU" sz="2400" smtClean="0">
                <a:latin typeface="Times New Roman" pitchFamily="18" charset="0"/>
              </a:rPr>
              <a:t>Тренинг самопрезентации;</a:t>
            </a:r>
          </a:p>
          <a:p>
            <a:pPr eaLnBrk="1" hangingPunct="1"/>
            <a:r>
              <a:rPr lang="ru-RU" sz="2400" smtClean="0">
                <a:latin typeface="Times New Roman" pitchFamily="18" charset="0"/>
              </a:rPr>
              <a:t>Сензитивный тренинг;</a:t>
            </a:r>
          </a:p>
          <a:p>
            <a:pPr eaLnBrk="1" hangingPunct="1"/>
            <a:r>
              <a:rPr lang="ru-RU" sz="2400" smtClean="0">
                <a:latin typeface="Times New Roman" pitchFamily="18" charset="0"/>
              </a:rPr>
              <a:t>Ролевые игры;</a:t>
            </a:r>
          </a:p>
          <a:p>
            <a:pPr eaLnBrk="1" hangingPunct="1"/>
            <a:r>
              <a:rPr lang="ru-RU" sz="2400" smtClean="0">
                <a:latin typeface="Times New Roman" pitchFamily="18" charset="0"/>
              </a:rPr>
              <a:t>Деловые игры;</a:t>
            </a:r>
          </a:p>
          <a:p>
            <a:pPr eaLnBrk="1" hangingPunct="1"/>
            <a:r>
              <a:rPr lang="ru-RU" sz="2400" smtClean="0">
                <a:latin typeface="Times New Roman" pitchFamily="18" charset="0"/>
              </a:rPr>
              <a:t>Дискуссии;</a:t>
            </a:r>
          </a:p>
          <a:p>
            <a:pPr eaLnBrk="1" hangingPunct="1"/>
            <a:r>
              <a:rPr lang="ru-RU" sz="2400" smtClean="0">
                <a:latin typeface="Times New Roman" pitchFamily="18" charset="0"/>
              </a:rPr>
              <a:t>Мозговой штурм;</a:t>
            </a:r>
          </a:p>
          <a:p>
            <a:pPr eaLnBrk="1" hangingPunct="1"/>
            <a:r>
              <a:rPr lang="ru-RU" sz="2400" smtClean="0">
                <a:latin typeface="Times New Roman" pitchFamily="18" charset="0"/>
              </a:rPr>
              <a:t>Обмен мнениями (метаплан)</a:t>
            </a:r>
          </a:p>
        </p:txBody>
      </p:sp>
      <p:sp>
        <p:nvSpPr>
          <p:cNvPr id="43012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124075" y="620713"/>
            <a:ext cx="4495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Интерактивные формы</a:t>
            </a:r>
          </a:p>
        </p:txBody>
      </p:sp>
      <p:sp>
        <p:nvSpPr>
          <p:cNvPr id="43013" name="WordArt 6"/>
          <p:cNvSpPr>
            <a:spLocks noChangeArrowheads="1" noChangeShapeType="1" noTextEdit="1"/>
          </p:cNvSpPr>
          <p:nvPr/>
        </p:nvSpPr>
        <p:spPr bwMode="auto">
          <a:xfrm>
            <a:off x="611188" y="5661025"/>
            <a:ext cx="70008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Завершение практической части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Педагогические формы </a:t>
            </a:r>
            <a:br>
              <a:rPr lang="ru-RU" sz="2400" smtClean="0"/>
            </a:br>
            <a:r>
              <a:rPr lang="ru-RU" sz="2400" smtClean="0"/>
              <a:t>в технологии деятельностного обучения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835150" y="1600200"/>
            <a:ext cx="5545138" cy="49244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тренинг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метод проектов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деловые игры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работа в малой группе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бригадно-лабораторный метод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Тренинг -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mtClean="0"/>
              <a:t>это процесс повторяющегося цикла процедур, ориентированных на заранее планируемые изменения, трансформации, преобразования.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i="1" smtClean="0"/>
              <a:t>Функция тренинга</a:t>
            </a:r>
            <a:r>
              <a:rPr lang="ru-RU" smtClean="0"/>
              <a:t> – ускорение начавшихся трансформаций, понимаемых и принимаемых тренирующимися.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Усвоение материала: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Чтение текста ~30%;;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Чтение и визуализация ~40%; ;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Чтение, 3D визуализация, звук (мультимедиа) ~ 50%;;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Мультимедиа и интерактивная проверка знаний ~75%;;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Интерактивные обучающие системы ( тренажеры и симуляторы с проверкой знаний - обучение в игровой форме) ~90%.;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4248150" cy="599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Социально-психологический тренинг</a:t>
            </a: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–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это активное социально-психологическое обучение. В отличии от обучения социальной психологии, активное социально-психологическое обучение характеризуется обязательным взаимодействием обучаемых между собой.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Социально-психологический тренинг - натуральная модель для изучения социально-психологических явлений + практическая лаборатория для формирования коммуникативных умений, наиболее важных в том или ином виде профессиональной деятельности.</a:t>
            </a: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Тренер</a:t>
            </a: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, являясь частью этой модели, как бы "вводит свою личность в пространство обучения"</a:t>
            </a:r>
          </a:p>
        </p:txBody>
      </p:sp>
      <p:sp>
        <p:nvSpPr>
          <p:cNvPr id="582659" name="Text Box 3"/>
          <p:cNvSpPr txBox="1">
            <a:spLocks noChangeArrowheads="1"/>
          </p:cNvSpPr>
          <p:nvPr/>
        </p:nvSpPr>
        <p:spPr bwMode="auto">
          <a:xfrm>
            <a:off x="5148263" y="692150"/>
            <a:ext cx="3744912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Игровой тренинг</a:t>
            </a: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–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это тренинг в котором отрабатываются все основные задачи с помощь игр.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Тренинг предполагает жесткое оформление содержания и структуры задачи и многократное воспроизведение решения задачи по критерию точности соответствия реального действия содержанию задачи. Основным результатом в процессе тренинга является увеличение степени соответствия. 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5651500" y="5876925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Arial" charset="0"/>
              </a:rPr>
              <a:t>Ю.Емельянов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175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/>
              <a:t>Методика проведения тренинга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29600" cy="5761037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Специалисты разделяют тренинги на четыре группы: </a:t>
            </a:r>
          </a:p>
          <a:p>
            <a:pPr marL="2222500" lvl="4" eaLnBrk="1" hangingPunct="1">
              <a:lnSpc>
                <a:spcPct val="80000"/>
              </a:lnSpc>
            </a:pPr>
            <a:r>
              <a:rPr lang="ru-RU" dirty="0" smtClean="0"/>
              <a:t>занятия по самоорганизации, </a:t>
            </a:r>
          </a:p>
          <a:p>
            <a:pPr marL="2222500" lvl="4" eaLnBrk="1" hangingPunct="1">
              <a:lnSpc>
                <a:spcPct val="80000"/>
              </a:lnSpc>
            </a:pPr>
            <a:r>
              <a:rPr lang="ru-RU" dirty="0" smtClean="0"/>
              <a:t>подготовка к командной работе, </a:t>
            </a:r>
          </a:p>
          <a:p>
            <a:pPr marL="2222500" lvl="4" eaLnBrk="1" hangingPunct="1">
              <a:lnSpc>
                <a:spcPct val="80000"/>
              </a:lnSpc>
            </a:pPr>
            <a:r>
              <a:rPr lang="ru-RU" dirty="0" smtClean="0"/>
              <a:t>обучение организации других </a:t>
            </a:r>
          </a:p>
          <a:p>
            <a:pPr marL="2222500" lvl="4" eaLnBrk="1" hangingPunct="1">
              <a:lnSpc>
                <a:spcPct val="80000"/>
              </a:lnSpc>
            </a:pPr>
            <a:r>
              <a:rPr lang="ru-RU" dirty="0" smtClean="0"/>
              <a:t>обучение ориентации на клиента. </a:t>
            </a:r>
          </a:p>
          <a:p>
            <a:pPr marL="533400" indent="-533400" algn="just" eaLnBrk="1" hangingPunct="1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r>
              <a:rPr lang="ru-RU" sz="1600" dirty="0" smtClean="0"/>
              <a:t>Особенность </a:t>
            </a:r>
            <a:r>
              <a:rPr lang="ru-RU" sz="1600" b="1" i="1" dirty="0" smtClean="0"/>
              <a:t>тренингов по самоорганизации</a:t>
            </a:r>
            <a:r>
              <a:rPr lang="ru-RU" sz="1600" dirty="0" smtClean="0"/>
              <a:t> состоит в том, что они направлены на развитие способностей, улучшающих деятельность специалиста. В рамках этих программ людей учат эффективно распоряжаться своим временем, правильно расставлять приоритеты, легко принимать самостоятельные решения. </a:t>
            </a:r>
          </a:p>
          <a:p>
            <a:pPr marL="533400" indent="-533400" algn="just" eaLnBrk="1" hangingPunct="1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r>
              <a:rPr lang="ru-RU" sz="1600" b="1" i="1" dirty="0" smtClean="0"/>
              <a:t>Тренинги командной работы</a:t>
            </a:r>
            <a:r>
              <a:rPr lang="ru-RU" sz="1600" dirty="0" smtClean="0"/>
              <a:t> имеют целью научить людей координировать свои действия с деятельностью коллег. Их участников учат принципам построения команд, эффективному командному взаимодействию, позитивному восприятию руководства. </a:t>
            </a:r>
          </a:p>
          <a:p>
            <a:pPr marL="533400" indent="-533400" algn="just" eaLnBrk="1" hangingPunct="1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r>
              <a:rPr lang="ru-RU" sz="1600" b="1" i="1" dirty="0" smtClean="0"/>
              <a:t>Тренинги по организации других</a:t>
            </a:r>
            <a:r>
              <a:rPr lang="ru-RU" sz="1600" dirty="0" smtClean="0"/>
              <a:t> предназначены главным образом для </a:t>
            </a:r>
            <a:r>
              <a:rPr lang="ru-RU" sz="1600" dirty="0" err="1" smtClean="0"/>
              <a:t>топ-менеджеров</a:t>
            </a:r>
            <a:r>
              <a:rPr lang="ru-RU" sz="1600" dirty="0" smtClean="0"/>
              <a:t>. Высшим руководителям преподают уроки эффективной мотивации подчиненных, делегирования полномочий, обучают технологиям лидерства и контроля. </a:t>
            </a:r>
          </a:p>
          <a:p>
            <a:pPr marL="533400" indent="-533400" algn="just" eaLnBrk="1" hangingPunct="1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r>
              <a:rPr lang="ru-RU" sz="1600" b="1" i="1" dirty="0" smtClean="0"/>
              <a:t>Тренинги ориентации на клиента</a:t>
            </a:r>
            <a:r>
              <a:rPr lang="ru-RU" sz="1600" dirty="0" smtClean="0"/>
              <a:t> направлены на развитие у сотрудников компаний способностей по взаимодействию с так называемыми внешними агентами, включая клиентов, деловых партнеров, представителей средств массовой информации и органов власти. Проводятся также занятия по формированию правильной психологической установки по отношению к клиенту, работе на выставках, искусству проведения презентаций и переговоров.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Профессиональный педагогический тренинг -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mtClean="0"/>
              <a:t>Это метод групповой учебной деятельности, когда в лабораторных условиях в результате многочисленных, особым образом организованных упражнений по воссозданию, проживанию и анализу проблемных ситуаций педагогической деятельности формируются профессиональные умения, создаются условия для личностного роста.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Этапы тренинга: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ru-RU" sz="2800" smtClean="0"/>
              <a:t>Выведение из внутреннего плана во внешний неконструктивных элементов и моделей поведения (решаем поставленные задачи так, как можем)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ru-RU" sz="2800" smtClean="0"/>
              <a:t>Построение модели идеального поведения во внешнем плане (аудио-, видео-, ведущий)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ru-RU" sz="2800" smtClean="0"/>
              <a:t>Модификация поведения участников группы в сторону максимального приближения к эталону и закрепления его во внутреннем плане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smtClean="0"/>
              <a:t/>
            </a:r>
            <a:br>
              <a:rPr lang="ru-RU" sz="2400" smtClean="0"/>
            </a:br>
            <a:r>
              <a:rPr lang="ru-RU" sz="2800" b="1" smtClean="0"/>
              <a:t/>
            </a:r>
            <a:br>
              <a:rPr lang="ru-RU" sz="2800" b="1" smtClean="0"/>
            </a:br>
            <a:endParaRPr lang="ru-RU" sz="280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327275"/>
            <a:ext cx="8229600" cy="45307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smtClean="0"/>
              <a:t>Этапы организации: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1 этап</a:t>
            </a:r>
            <a:r>
              <a:rPr lang="ru-RU" sz="2400" smtClean="0"/>
              <a:t>: группы разбиваются на пары произвольно. Каждый рассказывает партнёру о своих положительных качествах (запрет на отрицательные);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2 этап</a:t>
            </a:r>
            <a:r>
              <a:rPr lang="ru-RU" sz="2400" smtClean="0"/>
              <a:t>: пары выступают перед аудиторией. Каждый по очереди рассказывает о напарнике.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3 этап</a:t>
            </a:r>
            <a:r>
              <a:rPr lang="ru-RU" sz="2400" smtClean="0"/>
              <a:t> – рефлексия: учащиеся должны прийти к выводу «Мне есть за что себя уважать!»</a:t>
            </a:r>
          </a:p>
        </p:txBody>
      </p:sp>
      <p:sp>
        <p:nvSpPr>
          <p:cNvPr id="50180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619250" y="765175"/>
            <a:ext cx="6048375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Самопрезентация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8001000" cy="4267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/>
              <a:t> </a:t>
            </a:r>
            <a:r>
              <a:rPr lang="ru-RU" sz="2600" b="1" smtClean="0"/>
              <a:t>Этапы: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/>
              <a:t>Участники становятся в круг, один из участников встаёт вне круга;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/>
              <a:t>Тот, кто вне круга пытается проникнуть внутрь;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/>
              <a:t>Те, кто в кругу, стараются не пропустить его;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/>
              <a:t>Рефлексия. Учащиеся приходят к выводу: в интолерантном обществе в роли изгоя может оказаться каждый </a:t>
            </a:r>
          </a:p>
          <a:p>
            <a:pPr eaLnBrk="1" hangingPunct="1">
              <a:lnSpc>
                <a:spcPct val="90000"/>
              </a:lnSpc>
            </a:pPr>
            <a:endParaRPr lang="ru-RU" sz="2600" smtClean="0"/>
          </a:p>
          <a:p>
            <a:pPr eaLnBrk="1" hangingPunct="1">
              <a:lnSpc>
                <a:spcPct val="90000"/>
              </a:lnSpc>
            </a:pPr>
            <a:endParaRPr lang="ru-RU" sz="2600" smtClean="0"/>
          </a:p>
        </p:txBody>
      </p:sp>
      <p:sp>
        <p:nvSpPr>
          <p:cNvPr id="52228" name="WordArt 6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195513" y="692150"/>
            <a:ext cx="42195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"Можно мне внутрь?"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1052513"/>
            <a:ext cx="9144000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000" b="1" dirty="0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sz="2000" b="1" dirty="0">
                <a:latin typeface="Tahoma" pitchFamily="34" charset="0"/>
              </a:rPr>
              <a:t>В основе метода проектов лежит развитие познавательных навыков обучающихся, умений самостоятельно конструировать свои знания и ориентироваться в информационном пространстве, развитие критического мышления. </a:t>
            </a:r>
          </a:p>
          <a:p>
            <a:pPr algn="ctr">
              <a:spcBef>
                <a:spcPct val="50000"/>
              </a:spcBef>
            </a:pPr>
            <a:endParaRPr lang="ru-RU" sz="2000" b="1" dirty="0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sz="2000" b="1" dirty="0">
                <a:latin typeface="Tahoma" pitchFamily="34" charset="0"/>
              </a:rPr>
              <a:t>Метод проектов – это из области дидактики, частных методик, если он используется в рамках определенного предмета. </a:t>
            </a:r>
          </a:p>
          <a:p>
            <a:pPr algn="ctr">
              <a:spcBef>
                <a:spcPct val="50000"/>
              </a:spcBef>
            </a:pPr>
            <a:endParaRPr lang="ru-RU" sz="2000" b="1" dirty="0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sz="2000" b="1" dirty="0">
                <a:latin typeface="Tahoma" pitchFamily="34" charset="0"/>
              </a:rPr>
              <a:t>Метод – дидактическая категория. </a:t>
            </a:r>
          </a:p>
          <a:p>
            <a:pPr algn="ctr">
              <a:spcBef>
                <a:spcPct val="50000"/>
              </a:spcBef>
            </a:pPr>
            <a:r>
              <a:rPr lang="ru-RU" sz="2000" b="1" dirty="0">
                <a:latin typeface="Tahoma" pitchFamily="34" charset="0"/>
              </a:rPr>
              <a:t>Это совокупность приемов, операций овладения определенной областью практического или теоретического знания, той или иной деятельности. </a:t>
            </a:r>
          </a:p>
          <a:p>
            <a:pPr algn="ctr">
              <a:spcBef>
                <a:spcPct val="50000"/>
              </a:spcBef>
            </a:pPr>
            <a:r>
              <a:rPr lang="ru-RU" sz="2000" b="1" dirty="0">
                <a:latin typeface="Tahoma" pitchFamily="34" charset="0"/>
              </a:rPr>
              <a:t>Это путь познания, способ организации процесса познания.</a:t>
            </a:r>
            <a:r>
              <a:rPr lang="ru-RU" sz="2000" dirty="0">
                <a:latin typeface="Tahoma" pitchFamily="34" charset="0"/>
              </a:rPr>
              <a:t> </a:t>
            </a:r>
          </a:p>
        </p:txBody>
      </p:sp>
      <p:sp>
        <p:nvSpPr>
          <p:cNvPr id="586755" name="Text Box 3"/>
          <p:cNvSpPr txBox="1">
            <a:spLocks noChangeArrowheads="1"/>
          </p:cNvSpPr>
          <p:nvPr/>
        </p:nvSpPr>
        <p:spPr bwMode="auto">
          <a:xfrm>
            <a:off x="755650" y="260350"/>
            <a:ext cx="75612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МЕТОД ПРОЕКТОВ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291512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smtClean="0"/>
              <a:t>Основные требования к использованию метода проектов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075613" cy="4425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Наличие значимой в исследовательском творческом плане проблемы/задачи, требующей интегрированного знания, исследовательского поиска для ее решения (например, исследование демографической проблемы в разных регионах мира; создание серии репортажей из разных концов земного шара по одной проблеме; проблема влияния кислотных дождей на окружающую среду).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Основные требования к использованию метода проектов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Практическая, теоретическая, познавательная значимость предполагаемых результатов (например, доклад в соответствующие службы о демографическом состоянии данного региона, факторах, влияющих на это состояние, тенденциях, прослеживающихся в развитии данной проблемы; совместный с партнером по проекту выпуск газеты, альманаха с репортажами с места событий; план  совместных мероприятий  и т.п.).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Самостоятельная (индивидуальная, парная, групповая) деятельность обучающихся.</a:t>
            </a:r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Основные требования к использованию метода проектов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Структурирование содержательной части проекта (с указанием поэтапных результатов).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Использование исследовательских методов, предусматривающих определенную последовательность действий: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smtClean="0"/>
              <a:t>определение проблемы и вытекающих из нее задач исследования (использование в ходе совместного исследования метода «мозговой атаки», «круглого стола»);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smtClean="0"/>
              <a:t>выдвижение гипотезы их решения;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smtClean="0"/>
              <a:t>обсуждение методов исследования (статистических, экспериментальных, наблюдений);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smtClean="0"/>
              <a:t>обсуждение способов оформления конечных результатов (презентаций, защиты, творческих отчетов, просмотров);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smtClean="0"/>
              <a:t>сбор, систематизация и анализ полученных данных;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smtClean="0"/>
              <a:t>подведение итогов, оформление результатов, их презентация;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smtClean="0"/>
              <a:t>выводы, выдвижение новых проблем исследования.</a:t>
            </a:r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8001000" cy="4267200"/>
          </a:xfrm>
        </p:spPr>
        <p:txBody>
          <a:bodyPr/>
          <a:lstStyle/>
          <a:p>
            <a:pPr eaLnBrk="1" hangingPunct="1"/>
            <a:r>
              <a:rPr lang="ru-RU" smtClean="0"/>
              <a:t>Способность применять знания, умения, личные качества и практический опыт для успешной деятельности в определённой области</a:t>
            </a:r>
          </a:p>
        </p:txBody>
      </p:sp>
      <p:sp>
        <p:nvSpPr>
          <p:cNvPr id="16388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051050" y="620713"/>
            <a:ext cx="42957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Компетенция (ФГОС)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468313" y="836613"/>
            <a:ext cx="8424862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latin typeface="Arial" charset="0"/>
              </a:rPr>
              <a:t>Исследовательские</a:t>
            </a:r>
          </a:p>
          <a:p>
            <a:pPr algn="ctr"/>
            <a:r>
              <a:rPr lang="ru-RU" sz="3200" b="1" i="1">
                <a:latin typeface="Arial" charset="0"/>
              </a:rPr>
              <a:t> </a:t>
            </a:r>
          </a:p>
          <a:p>
            <a:pPr algn="ctr"/>
            <a:r>
              <a:rPr lang="ru-RU" sz="2400">
                <a:latin typeface="Arial" charset="0"/>
              </a:rPr>
              <a:t>Этот проект предполагает аргументацию актуальности взятой для исследования темы, формулирование проблемы исследования, его предмета и объекта, обозначение задач исследования в последовательности принятой логики, определение методов исследования, источников информации, выбор методологии исследования, выдвижение гипотез решения обозначенной проблемы, разработку путей ее решения, в том числе экспериментальных, опытных, обсуждение полученных результатов, выводы, оформление результатов исследования, обо­значение новых проблем для дальнейшего развития исследования.</a:t>
            </a:r>
            <a:endParaRPr lang="ru-RU" sz="2400" i="1">
              <a:latin typeface="Arial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90537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solidFill>
                  <a:schemeClr val="tx1"/>
                </a:solidFill>
              </a:rPr>
              <a:t>Типы проектов</a:t>
            </a:r>
            <a:endParaRPr lang="ru-RU" sz="400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Творческие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algn="ctr" eaLnBrk="1" hangingPunct="1"/>
            <a:r>
              <a:rPr lang="ru-RU" sz="2800" smtClean="0"/>
              <a:t>Такие проекты, как правило, не имеют детально проработанной структуры совместной деятельности участников, она только намечается и далее развивается, подчиняясь жанру конечного результата, обусловленной этим жанром и принятой группой ло­гике совместной деятельности, интересам участников проекта. </a:t>
            </a:r>
            <a:endParaRPr lang="ru-RU" sz="2800" i="1" smtClean="0"/>
          </a:p>
          <a:p>
            <a:pPr algn="ctr" eaLnBrk="1" hangingPunct="1"/>
            <a:endParaRPr lang="ru-RU" sz="2800" i="1" smtClean="0"/>
          </a:p>
          <a:p>
            <a:pPr algn="ctr" eaLnBrk="1" hangingPunct="1"/>
            <a:endParaRPr lang="ru-RU" sz="2800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Ролевые, игровые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18488" cy="49244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3600" b="1" smtClean="0"/>
          </a:p>
          <a:p>
            <a:pPr algn="ctr" eaLnBrk="1" hangingPunct="1"/>
            <a:r>
              <a:rPr lang="ru-RU" sz="3600" smtClean="0"/>
              <a:t>В таких проектах структура также только намечается и остается открытой до завершения работы. Участники принимают на себя определенные роли, обусловленные характером и содержанием проекта.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62950" cy="1206500"/>
          </a:xfrm>
        </p:spPr>
        <p:txBody>
          <a:bodyPr/>
          <a:lstStyle/>
          <a:p>
            <a:pPr eaLnBrk="1" hangingPunct="1"/>
            <a:r>
              <a:rPr lang="ru-RU" sz="3200" smtClean="0"/>
              <a:t>Ознакомительно-ориентировочные (информационные)</a:t>
            </a:r>
          </a:p>
        </p:txBody>
      </p:sp>
      <p:sp>
        <p:nvSpPr>
          <p:cNvPr id="7260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18488" cy="4214812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Этот тип проектов изначально направлен на сбор информации о каком-то объекте, явлении; предполагается ознакомление участников проекта с этой информацией, ее анализ и обобщение фактов, предназначенных для широкой аудитории. Такие проекты часто интегрируются в исследовательские проекты и становятся их органичной частью, модулем.</a:t>
            </a:r>
            <a:endParaRPr lang="ru-RU" sz="2800" i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1350962"/>
          </a:xfrm>
        </p:spPr>
        <p:txBody>
          <a:bodyPr/>
          <a:lstStyle/>
          <a:p>
            <a:pPr eaLnBrk="1" hangingPunct="1"/>
            <a:r>
              <a:rPr lang="ru-RU" sz="4000" smtClean="0"/>
              <a:t>Практико-ориентированные (прикладные)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29600" cy="45307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z="2400" smtClean="0"/>
              <a:t>Эти проекты отличает четко обозначенный с самого начала результат деятельности его участников. Причем этот результат обязательно ориентирован на социальные интересы самих участников (документ, созданный на основе полученных результатов; программа действий; рекомендации, направленные на ликвидацию выявленных несоответствий; проект закона; справочный материал, словарь, например; аргументированное объяснение какого-то явления).</a:t>
            </a:r>
            <a:endParaRPr lang="ru-RU" sz="2400" i="1" smtClean="0"/>
          </a:p>
          <a:p>
            <a:pPr algn="ctr" eaLnBrk="1" hangingPunct="1"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Монопроекты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Как правило, такие проекты проводятся в рамках одного предмета. При этом выбираются наиболее сложные разделы или темы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Межпредметные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b="1" smtClean="0"/>
          </a:p>
          <a:p>
            <a:pPr algn="ctr" eaLnBrk="1" hangingPunct="1">
              <a:lnSpc>
                <a:spcPct val="90000"/>
              </a:lnSpc>
            </a:pPr>
            <a:r>
              <a:rPr lang="ru-RU" smtClean="0"/>
              <a:t>Межпредметные проекты, как правило, выполняются во вне­урочное время. Это – либо небольшие проекты, затрагивающие два-три предмета, либо достаточно объемные, продолжительные, общешкольные, планирующие решить ту или иную достаточно сложную проблему, значимую для всех участников проекта.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Деловая игра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395288" y="1700213"/>
            <a:ext cx="8748712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latin typeface="Tahoma" pitchFamily="34" charset="0"/>
              </a:rPr>
              <a:t>Деловую игру можно рассматривать как моделирование реальной деятельности будущего специалиста в тех или иных специально созданных педагогических или правовых ситуациях.</a:t>
            </a:r>
          </a:p>
          <a:p>
            <a:pPr algn="ctr">
              <a:spcBef>
                <a:spcPct val="50000"/>
              </a:spcBef>
            </a:pPr>
            <a:r>
              <a:rPr lang="ru-RU" sz="2000">
                <a:latin typeface="Tahoma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2000">
                <a:latin typeface="Tahoma" pitchFamily="34" charset="0"/>
              </a:rPr>
              <a:t>Деловая игра выступает как средство и метод подготовки и адаптации к трудовой деятельности и социальным контактам.</a:t>
            </a:r>
          </a:p>
          <a:p>
            <a:pPr algn="ctr">
              <a:spcBef>
                <a:spcPct val="50000"/>
              </a:spcBef>
            </a:pPr>
            <a:r>
              <a:rPr lang="ru-RU" sz="2000">
                <a:latin typeface="Tahoma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2000">
                <a:latin typeface="Tahoma" pitchFamily="34" charset="0"/>
              </a:rPr>
              <a:t>Деловая игра - «форма воссоздания предметного и социального содержания профессиональной деятельности специалиста, моделирования тех систем отношений, которые характерны для этой деятельности, моделирования профессиональных проблем, реальных противоречий и затруднений, испытываемых в типичных профессиональных проблемах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Text Box 2"/>
          <p:cNvSpPr txBox="1">
            <a:spLocks noChangeArrowheads="1"/>
          </p:cNvSpPr>
          <p:nvPr/>
        </p:nvSpPr>
        <p:spPr bwMode="auto">
          <a:xfrm>
            <a:off x="755650" y="0"/>
            <a:ext cx="1079500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Д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Е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Л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О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В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А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Я</a:t>
            </a:r>
          </a:p>
          <a:p>
            <a:pPr algn="ctr">
              <a:spcBef>
                <a:spcPct val="50000"/>
              </a:spcBef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И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Г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Р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А</a:t>
            </a:r>
          </a:p>
        </p:txBody>
      </p:sp>
      <p:sp>
        <p:nvSpPr>
          <p:cNvPr id="65539" name="Oval 3"/>
          <p:cNvSpPr>
            <a:spLocks noChangeArrowheads="1"/>
          </p:cNvSpPr>
          <p:nvPr/>
        </p:nvSpPr>
        <p:spPr bwMode="auto">
          <a:xfrm>
            <a:off x="2124075" y="981075"/>
            <a:ext cx="3816350" cy="3816350"/>
          </a:xfrm>
          <a:prstGeom prst="ellipse">
            <a:avLst/>
          </a:prstGeom>
          <a:solidFill>
            <a:srgbClr val="FFCC66">
              <a:alpha val="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540" name="Oval 4"/>
          <p:cNvSpPr>
            <a:spLocks noChangeArrowheads="1"/>
          </p:cNvSpPr>
          <p:nvPr/>
        </p:nvSpPr>
        <p:spPr bwMode="auto">
          <a:xfrm>
            <a:off x="4211638" y="908050"/>
            <a:ext cx="3816350" cy="3816350"/>
          </a:xfrm>
          <a:prstGeom prst="ellipse">
            <a:avLst/>
          </a:prstGeom>
          <a:solidFill>
            <a:srgbClr val="FFCC66">
              <a:alpha val="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541" name="Oval 5"/>
          <p:cNvSpPr>
            <a:spLocks noChangeArrowheads="1"/>
          </p:cNvSpPr>
          <p:nvPr/>
        </p:nvSpPr>
        <p:spPr bwMode="auto">
          <a:xfrm>
            <a:off x="3203575" y="2565400"/>
            <a:ext cx="3816350" cy="381635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542" name="WordArt 6"/>
          <p:cNvSpPr>
            <a:spLocks noChangeArrowheads="1" noChangeShapeType="1" noTextEdit="1"/>
          </p:cNvSpPr>
          <p:nvPr/>
        </p:nvSpPr>
        <p:spPr bwMode="auto">
          <a:xfrm rot="-203120">
            <a:off x="4535488" y="1412875"/>
            <a:ext cx="1017587" cy="289083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5734822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B90000"/>
                </a:solidFill>
                <a:latin typeface="Arial"/>
                <a:cs typeface="Arial"/>
              </a:rPr>
              <a:t>имитационно-моделирующая ролевая игра</a:t>
            </a:r>
          </a:p>
        </p:txBody>
      </p:sp>
      <p:sp>
        <p:nvSpPr>
          <p:cNvPr id="65543" name="WordArt 7"/>
          <p:cNvSpPr>
            <a:spLocks noChangeArrowheads="1" noChangeShapeType="1" noTextEdit="1"/>
          </p:cNvSpPr>
          <p:nvPr/>
        </p:nvSpPr>
        <p:spPr bwMode="auto">
          <a:xfrm rot="2233489">
            <a:off x="5184775" y="1495425"/>
            <a:ext cx="2708275" cy="166846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66"/>
                </a:solidFill>
                <a:latin typeface="Arial"/>
                <a:cs typeface="Arial"/>
              </a:rPr>
              <a:t>РОЛЕВАЯ ИГРА</a:t>
            </a:r>
          </a:p>
        </p:txBody>
      </p:sp>
      <p:sp>
        <p:nvSpPr>
          <p:cNvPr id="65544" name="WordArt 8"/>
          <p:cNvSpPr>
            <a:spLocks noChangeArrowheads="1" noChangeShapeType="1" noTextEdit="1"/>
          </p:cNvSpPr>
          <p:nvPr/>
        </p:nvSpPr>
        <p:spPr bwMode="auto">
          <a:xfrm>
            <a:off x="3708400" y="4868863"/>
            <a:ext cx="2808288" cy="9366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МОДЕЛИРОВАНИЕ</a:t>
            </a:r>
          </a:p>
        </p:txBody>
      </p:sp>
      <p:sp>
        <p:nvSpPr>
          <p:cNvPr id="65545" name="WordArt 9"/>
          <p:cNvSpPr>
            <a:spLocks noChangeArrowheads="1" noChangeShapeType="1" noTextEdit="1"/>
          </p:cNvSpPr>
          <p:nvPr/>
        </p:nvSpPr>
        <p:spPr bwMode="auto">
          <a:xfrm rot="-3414147">
            <a:off x="2734469" y="1772444"/>
            <a:ext cx="2233612" cy="2159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66"/>
                </a:solidFill>
                <a:latin typeface="Arial"/>
                <a:cs typeface="Arial"/>
              </a:rPr>
              <a:t>ИМИТАЦИЯ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90537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4000" smtClean="0"/>
              <a:t>Деловая игра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611188" y="1268413"/>
            <a:ext cx="7848600" cy="493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ahoma" pitchFamily="34" charset="0"/>
              </a:rPr>
              <a:t>Для организации и проведения деловой игры </a:t>
            </a:r>
          </a:p>
          <a:p>
            <a:pPr algn="ctr"/>
            <a:r>
              <a:rPr lang="ru-RU" b="1" i="1">
                <a:latin typeface="Tahoma" pitchFamily="34" charset="0"/>
              </a:rPr>
              <a:t>необходимо следующее:</a:t>
            </a:r>
          </a:p>
          <a:p>
            <a:pPr algn="ctr">
              <a:spcBef>
                <a:spcPct val="40000"/>
              </a:spcBef>
              <a:spcAft>
                <a:spcPct val="45000"/>
              </a:spcAft>
              <a:buFontTx/>
              <a:buChar char="•"/>
            </a:pPr>
            <a:r>
              <a:rPr lang="ru-RU">
                <a:latin typeface="Tahoma" pitchFamily="34" charset="0"/>
              </a:rPr>
              <a:t> подготовка методического обеспечения;</a:t>
            </a:r>
          </a:p>
          <a:p>
            <a:pPr algn="ctr">
              <a:spcBef>
                <a:spcPct val="40000"/>
              </a:spcBef>
              <a:spcAft>
                <a:spcPct val="45000"/>
              </a:spcAft>
              <a:buFontTx/>
              <a:buChar char="•"/>
            </a:pPr>
            <a:r>
              <a:rPr lang="ru-RU">
                <a:latin typeface="Tahoma" pitchFamily="34" charset="0"/>
              </a:rPr>
              <a:t> подготовка инструктивных заданий и, возможно, пробное проведение игры с группой;</a:t>
            </a:r>
          </a:p>
          <a:p>
            <a:pPr algn="ctr">
              <a:spcBef>
                <a:spcPct val="40000"/>
              </a:spcBef>
              <a:spcAft>
                <a:spcPct val="45000"/>
              </a:spcAft>
              <a:buFontTx/>
              <a:buChar char="•"/>
            </a:pPr>
            <a:r>
              <a:rPr lang="ru-RU">
                <a:latin typeface="Tahoma" pitchFamily="34" charset="0"/>
              </a:rPr>
              <a:t> адаптация деловой игры к соответствующему контингенту обучающихся и условиям ее проведения;</a:t>
            </a:r>
          </a:p>
          <a:p>
            <a:pPr algn="ctr">
              <a:spcBef>
                <a:spcPct val="40000"/>
              </a:spcBef>
              <a:spcAft>
                <a:spcPct val="45000"/>
              </a:spcAft>
              <a:buFontTx/>
              <a:buChar char="•"/>
            </a:pPr>
            <a:r>
              <a:rPr lang="ru-RU">
                <a:latin typeface="Tahoma" pitchFamily="34" charset="0"/>
              </a:rPr>
              <a:t> проведение необходимых расчетов для оценки последствий различных вариантов решений, формирование оптимального или рационального решения для каждого фрагмента игры;</a:t>
            </a:r>
          </a:p>
          <a:p>
            <a:pPr algn="ctr">
              <a:spcBef>
                <a:spcPct val="40000"/>
              </a:spcBef>
              <a:spcAft>
                <a:spcPct val="45000"/>
              </a:spcAft>
              <a:buFontTx/>
              <a:buChar char="•"/>
            </a:pPr>
            <a:r>
              <a:rPr lang="ru-RU">
                <a:latin typeface="Tahoma" pitchFamily="34" charset="0"/>
              </a:rPr>
              <a:t> предварительное формирование состава игровых групп;</a:t>
            </a:r>
          </a:p>
          <a:p>
            <a:pPr algn="ctr">
              <a:spcBef>
                <a:spcPct val="40000"/>
              </a:spcBef>
              <a:spcAft>
                <a:spcPct val="45000"/>
              </a:spcAft>
              <a:buFontTx/>
              <a:buChar char="•"/>
            </a:pPr>
            <a:r>
              <a:rPr lang="ru-RU">
                <a:latin typeface="Tahoma" pitchFamily="34" charset="0"/>
              </a:rPr>
              <a:t> подготовка будущих участников игры, оценка уровня их готовности к игре.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800" b="1" smtClean="0"/>
              <a:t>Федеральный государственный образовательный стандарт:</a:t>
            </a:r>
            <a:br>
              <a:rPr lang="ru-RU" sz="2800" b="1" smtClean="0"/>
            </a:br>
            <a:endParaRPr lang="ru-RU" sz="2800" b="1" smtClean="0"/>
          </a:p>
        </p:txBody>
      </p:sp>
      <p:graphicFrame>
        <p:nvGraphicFramePr>
          <p:cNvPr id="1026" name="Organization Chart 14"/>
          <p:cNvGraphicFramePr>
            <a:graphicFrameLocks/>
          </p:cNvGraphicFramePr>
          <p:nvPr>
            <p:ph type="dgm" idx="4294967295"/>
          </p:nvPr>
        </p:nvGraphicFramePr>
        <p:xfrm>
          <a:off x="539552" y="1700808"/>
          <a:ext cx="7770813" cy="4002088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Освоение нового опыта в последовательных раундах учебной игры</a:t>
            </a:r>
          </a:p>
        </p:txBody>
      </p:sp>
      <p:sp>
        <p:nvSpPr>
          <p:cNvPr id="593923" name="Text Box 3"/>
          <p:cNvSpPr txBox="1">
            <a:spLocks noChangeArrowheads="1"/>
          </p:cNvSpPr>
          <p:nvPr/>
        </p:nvSpPr>
        <p:spPr bwMode="auto">
          <a:xfrm>
            <a:off x="2987675" y="2133600"/>
            <a:ext cx="3024188" cy="822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Конкретный опыт</a:t>
            </a:r>
          </a:p>
        </p:txBody>
      </p:sp>
      <p:sp>
        <p:nvSpPr>
          <p:cNvPr id="593924" name="Text Box 4"/>
          <p:cNvSpPr txBox="1">
            <a:spLocks noChangeArrowheads="1"/>
          </p:cNvSpPr>
          <p:nvPr/>
        </p:nvSpPr>
        <p:spPr bwMode="auto">
          <a:xfrm>
            <a:off x="5508625" y="3429000"/>
            <a:ext cx="3024188" cy="822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Рефлексия (осмысление)</a:t>
            </a:r>
          </a:p>
        </p:txBody>
      </p:sp>
      <p:sp>
        <p:nvSpPr>
          <p:cNvPr id="593925" name="Text Box 5"/>
          <p:cNvSpPr txBox="1">
            <a:spLocks noChangeArrowheads="1"/>
          </p:cNvSpPr>
          <p:nvPr/>
        </p:nvSpPr>
        <p:spPr bwMode="auto">
          <a:xfrm>
            <a:off x="2843213" y="5516563"/>
            <a:ext cx="3600450" cy="822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Концептуализация опыта</a:t>
            </a:r>
          </a:p>
        </p:txBody>
      </p:sp>
      <p:sp>
        <p:nvSpPr>
          <p:cNvPr id="593926" name="Text Box 6"/>
          <p:cNvSpPr txBox="1">
            <a:spLocks noChangeArrowheads="1"/>
          </p:cNvSpPr>
          <p:nvPr/>
        </p:nvSpPr>
        <p:spPr bwMode="auto">
          <a:xfrm>
            <a:off x="0" y="3644900"/>
            <a:ext cx="4211638" cy="822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Активное экспериментирование</a:t>
            </a:r>
          </a:p>
        </p:txBody>
      </p:sp>
      <p:sp>
        <p:nvSpPr>
          <p:cNvPr id="67591" name="AutoShape 7"/>
          <p:cNvSpPr>
            <a:spLocks noChangeArrowheads="1"/>
          </p:cNvSpPr>
          <p:nvPr/>
        </p:nvSpPr>
        <p:spPr bwMode="auto">
          <a:xfrm rot="5400000">
            <a:off x="6372225" y="1844675"/>
            <a:ext cx="1008063" cy="2017713"/>
          </a:xfrm>
          <a:custGeom>
            <a:avLst/>
            <a:gdLst>
              <a:gd name="T0" fmla="*/ 705924 w 21600"/>
              <a:gd name="T1" fmla="*/ 0 h 21600"/>
              <a:gd name="T2" fmla="*/ 705924 w 21600"/>
              <a:gd name="T3" fmla="*/ 1135711 h 21600"/>
              <a:gd name="T4" fmla="*/ 151069 w 21600"/>
              <a:gd name="T5" fmla="*/ 2017713 h 21600"/>
              <a:gd name="T6" fmla="*/ 1008063 w 21600"/>
              <a:gd name="T7" fmla="*/ 567855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7592" name="AutoShape 8"/>
          <p:cNvSpPr>
            <a:spLocks noChangeArrowheads="1"/>
          </p:cNvSpPr>
          <p:nvPr/>
        </p:nvSpPr>
        <p:spPr bwMode="auto">
          <a:xfrm rot="10800000">
            <a:off x="6443663" y="4292600"/>
            <a:ext cx="1081087" cy="1978025"/>
          </a:xfrm>
          <a:custGeom>
            <a:avLst/>
            <a:gdLst>
              <a:gd name="T0" fmla="*/ 757061 w 21600"/>
              <a:gd name="T1" fmla="*/ 0 h 21600"/>
              <a:gd name="T2" fmla="*/ 757061 w 21600"/>
              <a:gd name="T3" fmla="*/ 1113372 h 21600"/>
              <a:gd name="T4" fmla="*/ 162013 w 21600"/>
              <a:gd name="T5" fmla="*/ 1978025 h 21600"/>
              <a:gd name="T6" fmla="*/ 1081087 w 21600"/>
              <a:gd name="T7" fmla="*/ 55668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7593" name="AutoShape 9"/>
          <p:cNvSpPr>
            <a:spLocks noChangeArrowheads="1"/>
          </p:cNvSpPr>
          <p:nvPr/>
        </p:nvSpPr>
        <p:spPr bwMode="auto">
          <a:xfrm rot="-5400000">
            <a:off x="1331119" y="4509294"/>
            <a:ext cx="1404938" cy="1619250"/>
          </a:xfrm>
          <a:custGeom>
            <a:avLst/>
            <a:gdLst>
              <a:gd name="T0" fmla="*/ 983847 w 21600"/>
              <a:gd name="T1" fmla="*/ 0 h 21600"/>
              <a:gd name="T2" fmla="*/ 983847 w 21600"/>
              <a:gd name="T3" fmla="*/ 911428 h 21600"/>
              <a:gd name="T4" fmla="*/ 210546 w 21600"/>
              <a:gd name="T5" fmla="*/ 1619250 h 21600"/>
              <a:gd name="T6" fmla="*/ 1404938 w 21600"/>
              <a:gd name="T7" fmla="*/ 455714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7594" name="AutoShape 10"/>
          <p:cNvSpPr>
            <a:spLocks noChangeArrowheads="1"/>
          </p:cNvSpPr>
          <p:nvPr/>
        </p:nvSpPr>
        <p:spPr bwMode="auto">
          <a:xfrm>
            <a:off x="1619250" y="1989138"/>
            <a:ext cx="1657350" cy="1511300"/>
          </a:xfrm>
          <a:custGeom>
            <a:avLst/>
            <a:gdLst>
              <a:gd name="T0" fmla="*/ 1160605 w 21600"/>
              <a:gd name="T1" fmla="*/ 0 h 21600"/>
              <a:gd name="T2" fmla="*/ 1160605 w 21600"/>
              <a:gd name="T3" fmla="*/ 850666 h 21600"/>
              <a:gd name="T4" fmla="*/ 248372 w 21600"/>
              <a:gd name="T5" fmla="*/ 1511300 h 21600"/>
              <a:gd name="T6" fmla="*/ 1657350 w 21600"/>
              <a:gd name="T7" fmla="*/ 425333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7595" name="WordArt 11"/>
          <p:cNvSpPr>
            <a:spLocks noChangeArrowheads="1" noChangeShapeType="1" noTextEdit="1"/>
          </p:cNvSpPr>
          <p:nvPr/>
        </p:nvSpPr>
        <p:spPr bwMode="auto">
          <a:xfrm>
            <a:off x="250825" y="1052513"/>
            <a:ext cx="2684463" cy="16557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План действий </a:t>
            </a:r>
          </a:p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в предстоящем раунде</a:t>
            </a:r>
          </a:p>
        </p:txBody>
      </p:sp>
      <p:sp>
        <p:nvSpPr>
          <p:cNvPr id="67596" name="WordArt 12"/>
          <p:cNvSpPr>
            <a:spLocks noChangeArrowheads="1" noChangeShapeType="1" noTextEdit="1"/>
          </p:cNvSpPr>
          <p:nvPr/>
        </p:nvSpPr>
        <p:spPr bwMode="auto">
          <a:xfrm rot="3621931">
            <a:off x="6897687" y="1074738"/>
            <a:ext cx="1565275" cy="1600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Раунд</a:t>
            </a:r>
          </a:p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игры</a:t>
            </a:r>
          </a:p>
        </p:txBody>
      </p:sp>
      <p:sp>
        <p:nvSpPr>
          <p:cNvPr id="67597" name="WordArt 13"/>
          <p:cNvSpPr>
            <a:spLocks noChangeArrowheads="1" noChangeShapeType="1" noTextEdit="1"/>
          </p:cNvSpPr>
          <p:nvPr/>
        </p:nvSpPr>
        <p:spPr bwMode="auto">
          <a:xfrm rot="-1783525">
            <a:off x="7219950" y="4584700"/>
            <a:ext cx="1728788" cy="1584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Анализ</a:t>
            </a:r>
          </a:p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раунда</a:t>
            </a:r>
          </a:p>
        </p:txBody>
      </p:sp>
      <p:sp>
        <p:nvSpPr>
          <p:cNvPr id="67598" name="WordArt 14"/>
          <p:cNvSpPr>
            <a:spLocks noChangeArrowheads="1" noChangeShapeType="1" noTextEdit="1"/>
          </p:cNvSpPr>
          <p:nvPr/>
        </p:nvSpPr>
        <p:spPr bwMode="auto">
          <a:xfrm rot="2739972">
            <a:off x="355600" y="5329238"/>
            <a:ext cx="1668463" cy="11572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Выводы,</a:t>
            </a:r>
          </a:p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обобщения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1751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smtClean="0">
                <a:solidFill>
                  <a:srgbClr val="FF0000"/>
                </a:solidFill>
              </a:rPr>
              <a:t>Деловая игра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467544" y="836712"/>
            <a:ext cx="8280920" cy="4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ct val="45000"/>
              </a:spcAft>
            </a:pPr>
            <a:r>
              <a:rPr lang="ru-RU" sz="2000" dirty="0">
                <a:latin typeface="Arial" charset="0"/>
              </a:rPr>
              <a:t>Структурно каждое занятие </a:t>
            </a:r>
            <a:r>
              <a:rPr lang="ru-RU" sz="2000" b="1" i="1" dirty="0">
                <a:latin typeface="Arial" charset="0"/>
              </a:rPr>
              <a:t>может включать в себя</a:t>
            </a:r>
            <a:r>
              <a:rPr lang="ru-RU" sz="2000" dirty="0">
                <a:latin typeface="Arial" charset="0"/>
              </a:rPr>
              <a:t>:</a:t>
            </a:r>
          </a:p>
          <a:p>
            <a:pPr algn="ctr">
              <a:spcAft>
                <a:spcPct val="45000"/>
              </a:spcAft>
              <a:buFontTx/>
              <a:buChar char="•"/>
            </a:pPr>
            <a:r>
              <a:rPr lang="ru-RU" sz="2000" dirty="0">
                <a:latin typeface="Arial" charset="0"/>
              </a:rPr>
              <a:t>  учебную мотивацию - личную включенность обучающегося в проблему, которую формулирует преподаватель;</a:t>
            </a:r>
          </a:p>
          <a:p>
            <a:pPr algn="ctr">
              <a:spcAft>
                <a:spcPct val="45000"/>
              </a:spcAft>
              <a:buFontTx/>
              <a:buChar char="•"/>
            </a:pPr>
            <a:r>
              <a:rPr lang="ru-RU" sz="2000" dirty="0">
                <a:latin typeface="Arial" charset="0"/>
              </a:rPr>
              <a:t>  работу над основными понятиями - уточнение значения основных понятий и содержания отдельных элементов технологической цепочки (например, отдельные стадии процесса);</a:t>
            </a:r>
          </a:p>
          <a:p>
            <a:pPr algn="ctr">
              <a:spcAft>
                <a:spcPct val="45000"/>
              </a:spcAft>
              <a:buFontTx/>
              <a:buChar char="•"/>
            </a:pPr>
            <a:r>
              <a:rPr lang="ru-RU" sz="2000" dirty="0">
                <a:latin typeface="Arial" charset="0"/>
              </a:rPr>
              <a:t>  изучение основных проблем в малых группах - основная часть занятия;</a:t>
            </a:r>
          </a:p>
          <a:p>
            <a:pPr algn="ctr">
              <a:spcAft>
                <a:spcPct val="45000"/>
              </a:spcAft>
              <a:buFontTx/>
              <a:buChar char="•"/>
            </a:pPr>
            <a:r>
              <a:rPr lang="ru-RU" sz="2000" dirty="0">
                <a:latin typeface="Arial" charset="0"/>
              </a:rPr>
              <a:t> итоговая дискуссия - подведение результатов игры всеми ее участниками;</a:t>
            </a:r>
          </a:p>
          <a:p>
            <a:pPr algn="ctr">
              <a:spcAft>
                <a:spcPct val="45000"/>
              </a:spcAft>
              <a:buFontTx/>
              <a:buChar char="•"/>
            </a:pPr>
            <a:r>
              <a:rPr lang="ru-RU" sz="2000" dirty="0">
                <a:latin typeface="Arial" charset="0"/>
              </a:rPr>
              <a:t>  заключение - подведение итогов работы преподавателем, ана­лиз участников игры, который включает оценку, самооценку и ком­ментирование действий участников.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Учебная группа разбивается на несколько небольших  групп — от 3 до 6 человек.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Каждая группа получает свое задание. Задания могут быть одинаковыми для всех групп либо дифференцированными.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Внутри каждой группы между ее участниками распределяются роли.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Процесс выполнения задания в группе осуществляется на основе обмена мнениями, оценками.</a:t>
            </a:r>
          </a:p>
        </p:txBody>
      </p:sp>
      <p:sp>
        <p:nvSpPr>
          <p:cNvPr id="669700" name="Text Box 4"/>
          <p:cNvSpPr txBox="1">
            <a:spLocks noChangeArrowheads="1"/>
          </p:cNvSpPr>
          <p:nvPr/>
        </p:nvSpPr>
        <p:spPr bwMode="auto">
          <a:xfrm>
            <a:off x="468313" y="188913"/>
            <a:ext cx="83518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000" b="1" dirty="0">
                <a:solidFill>
                  <a:srgbClr val="FF0000"/>
                </a:solidFill>
              </a:rPr>
              <a:t>Технология работы в малых группах - использование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2"/>
            <a:ext cx="8229600" cy="1350987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b="1" dirty="0" smtClean="0">
                <a:solidFill>
                  <a:srgbClr val="FF0000"/>
                </a:solidFill>
              </a:rPr>
              <a:t>Технология работы в малых группах - использование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590550" y="1816100"/>
            <a:ext cx="8229600" cy="413385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mtClean="0"/>
              <a:t>При комплектовании групп в расчет надо брать два признака: </a:t>
            </a:r>
          </a:p>
          <a:p>
            <a:pPr marL="0" indent="0" eaLnBrk="1" hangingPunct="1"/>
            <a:r>
              <a:rPr lang="ru-RU" smtClean="0"/>
              <a:t> уровень учебных успехов студентов;</a:t>
            </a:r>
          </a:p>
          <a:p>
            <a:pPr marL="0" indent="0" eaLnBrk="1" hangingPunct="1"/>
            <a:r>
              <a:rPr lang="ru-RU" smtClean="0"/>
              <a:t> характер межличностных отношений.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mtClean="0"/>
              <a:t>Студентов можно объединить в группы или по однородности (гомогенная группа), или по разнородности (гетерогенная группа) учебных успехов.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idx="1"/>
          </p:nvPr>
        </p:nvSpPr>
        <p:spPr>
          <a:xfrm>
            <a:off x="446088" y="1960563"/>
            <a:ext cx="8229600" cy="37004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mtClean="0"/>
              <a:t>В группу должны подбираться студенты, между которыми сложились отношения доброжелательности. Только в этом случае в группе возникает психологическая атмосфера взаимопонимания и взаимопомощи, снимаются тревожность и страх </a:t>
            </a:r>
          </a:p>
        </p:txBody>
      </p:sp>
      <p:sp>
        <p:nvSpPr>
          <p:cNvPr id="671748" name="Text Box 4"/>
          <p:cNvSpPr txBox="1">
            <a:spLocks noChangeArrowheads="1"/>
          </p:cNvSpPr>
          <p:nvPr/>
        </p:nvSpPr>
        <p:spPr bwMode="auto">
          <a:xfrm>
            <a:off x="468313" y="260350"/>
            <a:ext cx="83518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000" b="1" dirty="0">
                <a:solidFill>
                  <a:srgbClr val="FF0000"/>
                </a:solidFill>
              </a:rPr>
              <a:t>Технология работы в малых группах – формирование групп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Объяснение цели предстоящей работы; </a:t>
            </a:r>
          </a:p>
          <a:p>
            <a:pPr eaLnBrk="1" hangingPunct="1"/>
            <a:r>
              <a:rPr lang="ru-RU" sz="2800" smtClean="0"/>
              <a:t>Разбивка студентов на группы;</a:t>
            </a:r>
          </a:p>
          <a:p>
            <a:pPr eaLnBrk="1" hangingPunct="1"/>
            <a:r>
              <a:rPr lang="ru-RU" sz="2800" smtClean="0"/>
              <a:t>Раздача заданий для групп;</a:t>
            </a:r>
          </a:p>
          <a:p>
            <a:pPr eaLnBrk="1" hangingPunct="1"/>
            <a:r>
              <a:rPr lang="ru-RU" sz="2800" smtClean="0"/>
              <a:t>Контроль за ходом групповой работы;</a:t>
            </a:r>
          </a:p>
          <a:p>
            <a:pPr eaLnBrk="1" hangingPunct="1"/>
            <a:r>
              <a:rPr lang="ru-RU" sz="2800" smtClean="0"/>
              <a:t>Попеременное участие в работе групп, но без навязывания своей точки зрения как единственно возможной, а побуждая к активному поиску.</a:t>
            </a:r>
          </a:p>
          <a:p>
            <a:pPr eaLnBrk="1" hangingPunct="1"/>
            <a:r>
              <a:rPr lang="ru-RU" sz="2800" smtClean="0"/>
              <a:t>После отчета групп о выполненном задании преподаватель делает выводы </a:t>
            </a:r>
          </a:p>
        </p:txBody>
      </p:sp>
      <p:sp>
        <p:nvSpPr>
          <p:cNvPr id="672772" name="Text Box 4"/>
          <p:cNvSpPr txBox="1">
            <a:spLocks noChangeArrowheads="1"/>
          </p:cNvSpPr>
          <p:nvPr/>
        </p:nvSpPr>
        <p:spPr bwMode="auto">
          <a:xfrm>
            <a:off x="468313" y="0"/>
            <a:ext cx="83518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000" b="1" dirty="0">
                <a:solidFill>
                  <a:srgbClr val="FF0000"/>
                </a:solidFill>
              </a:rPr>
              <a:t>Технология работы в малых группах – задачи преподавателя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Группа имеет "множество глаз". Каждый участник может увидеть себя и свои проблемы с других точек зрения. 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Группа - это микромодель общественных реакций на поведение индивидуума. Каждый участник "создает" свое привычное жизненное пространство отношений с другими людьми. Увидев и осознав их ограниченность и неэффективность, можно попытаться менять свой способ взаимоотношений.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В нормально развивающейся группе, за что, конечно, ответственен ведущий группы, можно не только всесторонне увидеть себя, моделировать свое поведение "здесь и теперь", но, очень важно, получить поддержку при опробовании новых способов поведения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Группа предполагает живой обмен опытом создания и решения проблем.</a:t>
            </a:r>
          </a:p>
        </p:txBody>
      </p:sp>
      <p:sp>
        <p:nvSpPr>
          <p:cNvPr id="673796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3518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000" b="1" dirty="0">
                <a:solidFill>
                  <a:srgbClr val="FF0000"/>
                </a:solidFill>
              </a:rPr>
              <a:t>Технология работы в малых группах – роль и значение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8207375" cy="5400675"/>
          </a:xfrm>
          <a:noFill/>
        </p:spPr>
        <p:txBody>
          <a:bodyPr/>
          <a:lstStyle/>
          <a:p>
            <a:pPr algn="r" eaLnBrk="1" hangingPunct="1"/>
            <a:r>
              <a:rPr lang="ru-RU" sz="6000" smtClean="0">
                <a:solidFill>
                  <a:srgbClr val="000066"/>
                </a:solidFill>
                <a:latin typeface="Bookman Old Style" pitchFamily="18" charset="0"/>
              </a:rPr>
              <a:t/>
            </a:r>
            <a:br>
              <a:rPr lang="ru-RU" sz="6000" smtClean="0">
                <a:solidFill>
                  <a:srgbClr val="000066"/>
                </a:solidFill>
                <a:latin typeface="Bookman Old Style" pitchFamily="18" charset="0"/>
              </a:rPr>
            </a:br>
            <a:r>
              <a:rPr lang="ru-RU" sz="4800" smtClean="0">
                <a:latin typeface="Bookman Old Style" pitchFamily="18" charset="0"/>
              </a:rPr>
              <a:t>Педагогические формы </a:t>
            </a:r>
            <a:br>
              <a:rPr lang="ru-RU" sz="4800" smtClean="0">
                <a:latin typeface="Bookman Old Style" pitchFamily="18" charset="0"/>
              </a:rPr>
            </a:br>
            <a:r>
              <a:rPr lang="ru-RU" sz="4800" smtClean="0">
                <a:latin typeface="Bookman Old Style" pitchFamily="18" charset="0"/>
              </a:rPr>
              <a:t>в технологии </a:t>
            </a:r>
            <a:br>
              <a:rPr lang="ru-RU" sz="4800" smtClean="0">
                <a:latin typeface="Bookman Old Style" pitchFamily="18" charset="0"/>
              </a:rPr>
            </a:br>
            <a:r>
              <a:rPr lang="ru-RU" sz="4800" smtClean="0">
                <a:latin typeface="Bookman Old Style" pitchFamily="18" charset="0"/>
              </a:rPr>
              <a:t>проблемного обучения</a:t>
            </a:r>
            <a:r>
              <a:rPr lang="ru-RU" sz="6000" smtClean="0"/>
              <a:t> 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18487" cy="792162"/>
          </a:xfrm>
          <a:noFill/>
        </p:spPr>
        <p:txBody>
          <a:bodyPr/>
          <a:lstStyle/>
          <a:p>
            <a:pPr eaLnBrk="1" hangingPunct="1"/>
            <a:r>
              <a:rPr lang="ru-RU" sz="4000" smtClean="0">
                <a:latin typeface="Bookman Old Style" pitchFamily="18" charset="0"/>
              </a:rPr>
              <a:t>Проблемное обучение – это…</a:t>
            </a:r>
          </a:p>
        </p:txBody>
      </p:sp>
      <p:sp>
        <p:nvSpPr>
          <p:cNvPr id="75779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2566988"/>
            <a:ext cx="8218487" cy="3563937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mtClean="0"/>
              <a:t>		В результате у обучающихся вырабатываются навыки умственных операций и действий, навыки переноса знаний, развивается внимание, воля, творческое воображение.</a:t>
            </a:r>
          </a:p>
        </p:txBody>
      </p:sp>
      <p:sp>
        <p:nvSpPr>
          <p:cNvPr id="679940" name="Rectangle 4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 sz="12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836613"/>
            <a:ext cx="8229600" cy="6477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latin typeface="Bookman Old Style" pitchFamily="18" charset="0"/>
              </a:rPr>
              <a:t>Проблемное обучение – это…</a:t>
            </a:r>
          </a:p>
        </p:txBody>
      </p:sp>
      <p:sp>
        <p:nvSpPr>
          <p:cNvPr id="7680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90725"/>
            <a:ext cx="8229600" cy="41402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800" smtClean="0"/>
              <a:t>		</a:t>
            </a:r>
            <a:r>
              <a:rPr lang="ru-RU" sz="2800" b="1" i="1" smtClean="0"/>
              <a:t>Проблемное преподавание</a:t>
            </a:r>
            <a:r>
              <a:rPr lang="ru-RU" sz="2800" smtClean="0"/>
              <a:t> – деятельность педагога по созданию системы </a:t>
            </a:r>
            <a:r>
              <a:rPr lang="ru-RU" sz="2800" b="1" i="1" smtClean="0"/>
              <a:t>проблемных ситуаций</a:t>
            </a:r>
            <a:r>
              <a:rPr lang="ru-RU" sz="2800" smtClean="0"/>
              <a:t>, изложение учебного материала с объяснением и управление деятельностью обучающихся, направленной на усвоение новых знаний путем самостоятельной постановки </a:t>
            </a:r>
            <a:r>
              <a:rPr lang="ru-RU" sz="2800" b="1" i="1" smtClean="0"/>
              <a:t>учебных проблем</a:t>
            </a:r>
            <a:r>
              <a:rPr lang="ru-RU" sz="2800" smtClean="0"/>
              <a:t> и их решения.</a:t>
            </a:r>
          </a:p>
        </p:txBody>
      </p:sp>
      <p:sp>
        <p:nvSpPr>
          <p:cNvPr id="680964" name="Rectangle 4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 sz="1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smtClean="0"/>
              <a:t>Федеральный государственный образовательный стандарт</a:t>
            </a:r>
            <a:br>
              <a:rPr lang="ru-RU" sz="2800" b="1" smtClean="0"/>
            </a:br>
            <a:endParaRPr lang="ru-RU" sz="2800" b="1" smtClean="0"/>
          </a:p>
        </p:txBody>
      </p:sp>
      <p:graphicFrame>
        <p:nvGraphicFramePr>
          <p:cNvPr id="2050" name="Organization Chart 5"/>
          <p:cNvGraphicFramePr>
            <a:graphicFrameLocks noChangeAspect="1"/>
          </p:cNvGraphicFramePr>
          <p:nvPr>
            <p:ph sz="half" idx="4294967295"/>
          </p:nvPr>
        </p:nvGraphicFramePr>
        <p:xfrm>
          <a:off x="0" y="1752600"/>
          <a:ext cx="3924300" cy="426720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graphicFrame>
        <p:nvGraphicFramePr>
          <p:cNvPr id="2052" name="Organization Chart 26"/>
          <p:cNvGraphicFramePr>
            <a:graphicFrameLocks/>
          </p:cNvGraphicFramePr>
          <p:nvPr>
            <p:ph sz="half" idx="4294967295"/>
          </p:nvPr>
        </p:nvGraphicFramePr>
        <p:xfrm>
          <a:off x="1979613" y="1752600"/>
          <a:ext cx="7164387" cy="4267200"/>
        </p:xfrm>
        <a:graphic>
          <a:graphicData uri="http://schemas.openxmlformats.org/drawingml/2006/compatibility">
            <com:legacyDrawing xmlns:com="http://schemas.openxmlformats.org/drawingml/2006/compatibility" spid="_x0000_s2052"/>
          </a:graphicData>
        </a:graphic>
      </p:graphicFrame>
      <p:sp>
        <p:nvSpPr>
          <p:cNvPr id="2062" name="Rectangle 35"/>
          <p:cNvSpPr>
            <a:spLocks noChangeArrowheads="1"/>
          </p:cNvSpPr>
          <p:nvPr/>
        </p:nvSpPr>
        <p:spPr bwMode="auto">
          <a:xfrm>
            <a:off x="4572000" y="3860800"/>
            <a:ext cx="71438" cy="73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936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smtClean="0">
                <a:latin typeface="Bookman Old Style" pitchFamily="18" charset="0"/>
              </a:rPr>
              <a:t>Классификационные параметры технологии проблемного обучения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844675"/>
            <a:ext cx="9144000" cy="4752975"/>
          </a:xfrm>
        </p:spPr>
        <p:txBody>
          <a:bodyPr/>
          <a:lstStyle/>
          <a:p>
            <a:pPr eaLnBrk="1" hangingPunct="1"/>
            <a:r>
              <a:rPr lang="ru-RU" sz="2800" b="1" smtClean="0"/>
              <a:t>По философской основе:</a:t>
            </a:r>
            <a:r>
              <a:rPr lang="ru-RU" sz="2800" smtClean="0"/>
              <a:t> прагматическое</a:t>
            </a:r>
          </a:p>
          <a:p>
            <a:pPr eaLnBrk="1" hangingPunct="1"/>
            <a:r>
              <a:rPr lang="ru-RU" sz="2800" b="1" smtClean="0"/>
              <a:t>По теории усвоения:</a:t>
            </a:r>
            <a:r>
              <a:rPr lang="ru-RU" sz="2800" smtClean="0"/>
              <a:t> развивающее</a:t>
            </a:r>
          </a:p>
          <a:p>
            <a:pPr eaLnBrk="1" hangingPunct="1"/>
            <a:r>
              <a:rPr lang="ru-RU" sz="2800" b="1" smtClean="0"/>
              <a:t>По типу управления: </a:t>
            </a:r>
            <a:r>
              <a:rPr lang="ru-RU" sz="2800" smtClean="0"/>
              <a:t>система малых групп</a:t>
            </a:r>
          </a:p>
          <a:p>
            <a:pPr eaLnBrk="1" hangingPunct="1"/>
            <a:r>
              <a:rPr lang="ru-RU" sz="2800" b="1" smtClean="0"/>
              <a:t>По организационным формам:</a:t>
            </a:r>
            <a:r>
              <a:rPr lang="ru-RU" sz="2800" smtClean="0"/>
              <a:t> групповая</a:t>
            </a:r>
          </a:p>
          <a:p>
            <a:pPr eaLnBrk="1" hangingPunct="1"/>
            <a:r>
              <a:rPr lang="ru-RU" sz="2800" b="1" smtClean="0"/>
              <a:t>По направлению модернизации:</a:t>
            </a:r>
            <a:r>
              <a:rPr lang="ru-RU" sz="2800" smtClean="0"/>
              <a:t> активизация и интенсификация деятельности обучающихся</a:t>
            </a:r>
          </a:p>
          <a:p>
            <a:pPr eaLnBrk="1" hangingPunct="1"/>
            <a:r>
              <a:rPr lang="ru-RU" sz="2800" b="1" smtClean="0"/>
              <a:t>По категории обучающихся:</a:t>
            </a:r>
            <a:r>
              <a:rPr lang="ru-RU" sz="2800" smtClean="0"/>
              <a:t> все категории</a:t>
            </a:r>
          </a:p>
        </p:txBody>
      </p:sp>
      <p:sp>
        <p:nvSpPr>
          <p:cNvPr id="681988" name="Rectangle 4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 sz="1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91512" cy="652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latin typeface="Bookman Old Style" pitchFamily="18" charset="0"/>
              </a:rPr>
              <a:t>Целевые ориентации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Формирование уровня образованности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Развитие мыслительных психологических процессов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Развитие мотивации к учебной деятельности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Развитие механизмов саморазвития обучающихся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Развитие творческих способностей</a:t>
            </a:r>
          </a:p>
        </p:txBody>
      </p:sp>
      <p:sp>
        <p:nvSpPr>
          <p:cNvPr id="683012" name="Rectangle 4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 sz="12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844550"/>
            <a:ext cx="8001000" cy="6397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>
                <a:latin typeface="Bookman Old Style" pitchFamily="18" charset="0"/>
              </a:rPr>
              <a:t>Особенности содержания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2332038"/>
            <a:ext cx="7366000" cy="36941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400" smtClean="0"/>
              <a:t>		Конструирование учебного материала в виде цепи проблемных ситуаций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479425"/>
            <a:ext cx="8002587" cy="892175"/>
          </a:xfrm>
        </p:spPr>
        <p:txBody>
          <a:bodyPr/>
          <a:lstStyle/>
          <a:p>
            <a:r>
              <a:rPr lang="ru-RU" smtClean="0">
                <a:latin typeface="Bookman Old Style" pitchFamily="18" charset="0"/>
              </a:rPr>
              <a:t>Особенности методики</a:t>
            </a:r>
            <a:r>
              <a:rPr lang="ru-RU" smtClean="0">
                <a:solidFill>
                  <a:schemeClr val="accent2"/>
                </a:solidFill>
                <a:latin typeface="Bookman Old Style" pitchFamily="18" charset="0"/>
              </a:rPr>
              <a:t> 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557338"/>
            <a:ext cx="8964613" cy="4967287"/>
          </a:xfrm>
        </p:spPr>
        <p:txBody>
          <a:bodyPr rtlCol="0">
            <a:normAutofit lnSpcReduction="10000"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 smtClean="0"/>
              <a:t>Проблемная ситуация 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200" dirty="0" smtClean="0"/>
              <a:t>(</a:t>
            </a:r>
            <a:r>
              <a:rPr lang="ru-RU" sz="2200" u="sng" dirty="0" smtClean="0"/>
              <a:t>осознанность </a:t>
            </a:r>
            <a:r>
              <a:rPr lang="ru-RU" sz="2200" dirty="0" smtClean="0"/>
              <a:t>недостаточности имеющихся знаний)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 smtClean="0"/>
              <a:t>Проблема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200" dirty="0" smtClean="0"/>
              <a:t>(</a:t>
            </a:r>
            <a:r>
              <a:rPr lang="ru-RU" sz="2200" i="1" dirty="0" smtClean="0"/>
              <a:t>признаки П.:</a:t>
            </a:r>
            <a:r>
              <a:rPr lang="ru-RU" sz="2200" dirty="0" smtClean="0"/>
              <a:t> порождение П.С.; мотивация к поиску решения; пути решения)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 smtClean="0"/>
              <a:t>Проблемные задачи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 smtClean="0"/>
              <a:t>Поиск способов решения проблемы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 smtClean="0"/>
              <a:t>Решение проблемы</a:t>
            </a:r>
            <a:endParaRPr lang="ru-RU" sz="2800" dirty="0" smtClean="0"/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4500563" y="23495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4500563" y="38608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>
            <a:off x="4500563" y="47244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85063" name="Rectangle 7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 sz="1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904" name="Line 4"/>
          <p:cNvSpPr>
            <a:spLocks noChangeShapeType="1"/>
          </p:cNvSpPr>
          <p:nvPr/>
        </p:nvSpPr>
        <p:spPr bwMode="auto">
          <a:xfrm>
            <a:off x="4500563" y="54451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91512" cy="796925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Bookman Old Style" pitchFamily="18" charset="0"/>
              </a:rPr>
              <a:t>Типы проблем и их функции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/>
              <a:t>1.</a:t>
            </a:r>
            <a:r>
              <a:rPr lang="ru-RU" sz="2800" smtClean="0"/>
              <a:t> </a:t>
            </a:r>
            <a:r>
              <a:rPr lang="ru-RU" sz="2800" b="1" smtClean="0"/>
              <a:t>Проблема построения модели</a:t>
            </a:r>
          </a:p>
          <a:p>
            <a:pPr marL="571500" indent="-571500"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(дает новые знания)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/>
              <a:t>2.</a:t>
            </a:r>
            <a:r>
              <a:rPr lang="ru-RU" sz="2800" smtClean="0"/>
              <a:t> </a:t>
            </a:r>
            <a:r>
              <a:rPr lang="ru-RU" sz="2800" b="1" smtClean="0"/>
              <a:t>Проблема исследования различных классов моделей</a:t>
            </a:r>
          </a:p>
          <a:p>
            <a:pPr marL="571500" indent="-571500"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(приводит новые знания в систему)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/>
              <a:t>3.</a:t>
            </a:r>
            <a:r>
              <a:rPr lang="ru-RU" sz="2800" smtClean="0"/>
              <a:t> </a:t>
            </a:r>
            <a:r>
              <a:rPr lang="ru-RU" sz="2800" b="1" smtClean="0"/>
              <a:t>Проблема применения новых теоретических знаний в новых ситуациях</a:t>
            </a:r>
          </a:p>
          <a:p>
            <a:pPr marL="571500" indent="-571500"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(раскрывает новые возможности применения этой системы знаний)</a:t>
            </a:r>
          </a:p>
        </p:txBody>
      </p:sp>
      <p:sp>
        <p:nvSpPr>
          <p:cNvPr id="686084" name="Rectangle 4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 sz="12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675687" cy="1268413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</a:rPr>
              <a:t>Организация процесса проблемного обучения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557338"/>
            <a:ext cx="9144000" cy="48958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/>
              <a:t>Метод монологического изложения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(форма – рассказ, лекция)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/>
              <a:t>Метод рассуждающего изложения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(форма – беседа, лекция)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/>
              <a:t>Метод диалогического изложения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(форма – поисковая беседа, дискуссия, обсуждение, диалог, мозговой штурм)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/>
              <a:t>Метод эвристических заданий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(форма – эвристическая беседа, проблемная задача, проблемное задание, игра)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/>
              <a:t>Метод исследовательских заданий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(форма – учебный эксперимент, опрос, проект, интегративное занятие)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/>
              <a:t>Метод </a:t>
            </a:r>
            <a:r>
              <a:rPr lang="en-US" sz="2400" b="1" smtClean="0"/>
              <a:t>Case stady </a:t>
            </a:r>
            <a:r>
              <a:rPr lang="ru-RU" sz="2400" b="1" smtClean="0"/>
              <a:t>(кейс стади)</a:t>
            </a:r>
            <a:r>
              <a:rPr lang="ru-RU" sz="2400" smtClean="0"/>
              <a:t> – метод обучения, основанный на разборе практических ситуаций</a:t>
            </a:r>
          </a:p>
        </p:txBody>
      </p:sp>
      <p:sp>
        <p:nvSpPr>
          <p:cNvPr id="687108" name="Rectangle 4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 sz="12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50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Case-study </a:t>
            </a:r>
            <a:r>
              <a:rPr lang="ru-RU" b="1" dirty="0" smtClean="0">
                <a:solidFill>
                  <a:srgbClr val="FF0000"/>
                </a:solidFill>
              </a:rPr>
              <a:t>– конкретные ситуации для обучения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КС – это «срез» процесса, фиксация его динамики в определенных временных границах в целях постановки обучающегося перед выбором путей и способов дальнейшего решения проблемы или определением перспективных тенденций развития ситуации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48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Виды кейсов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9144000" cy="4267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классический кейс -  развернутое описания ситуаций, содержащее от 5 до 500 страниц информации;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сокращенными описаниями конкретных ситуаций, в которых  предельно конкретизирована учебная проблема;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кейс, представленный в форме видеоматериала;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описание случая из жизни, произошедшего с кем-либо из участников семинара;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случай, возникший в процессе обучения;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повторный  случай, то есть – анализ принятого решения по конкретной ситуации. 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3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Возможные учебные действия на базе кейса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9144000" cy="4700588"/>
          </a:xfrm>
        </p:spPr>
        <p:txBody>
          <a:bodyPr/>
          <a:lstStyle/>
          <a:p>
            <a:pPr eaLnBrk="1" hangingPunct="1"/>
            <a:r>
              <a:rPr lang="ru-RU" sz="2800" smtClean="0"/>
              <a:t>выявление причин, источников, движущих  сил процесса, содержащегося в конкретной ситуации;</a:t>
            </a:r>
          </a:p>
          <a:p>
            <a:pPr eaLnBrk="1" hangingPunct="1"/>
            <a:r>
              <a:rPr lang="ru-RU" sz="2800" smtClean="0"/>
              <a:t>структурирование, построение моделей описания ситуации;</a:t>
            </a:r>
          </a:p>
          <a:p>
            <a:pPr eaLnBrk="1" hangingPunct="1"/>
            <a:r>
              <a:rPr lang="ru-RU" sz="2800" smtClean="0"/>
              <a:t>анализ и сопоставление отдельных данных в описании КС;</a:t>
            </a:r>
          </a:p>
          <a:p>
            <a:pPr eaLnBrk="1" hangingPunct="1"/>
            <a:r>
              <a:rPr lang="ru-RU" sz="2800" smtClean="0"/>
              <a:t>выявление проблемы, содержащейся в КС; </a:t>
            </a:r>
          </a:p>
          <a:p>
            <a:pPr eaLnBrk="1" hangingPunct="1"/>
            <a:r>
              <a:rPr lang="ru-RU" sz="2800" smtClean="0"/>
              <a:t>построение сценариев возможного развития  КС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3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Возможные учебные действия на базе кейса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выработка критериев  и показателей разрешения проблемы;</a:t>
            </a:r>
          </a:p>
          <a:p>
            <a:pPr eaLnBrk="1" hangingPunct="1"/>
            <a:r>
              <a:rPr lang="ru-RU" smtClean="0"/>
              <a:t>разработка методов возможного решения проблемы;</a:t>
            </a:r>
          </a:p>
          <a:p>
            <a:pPr eaLnBrk="1" hangingPunct="1"/>
            <a:r>
              <a:rPr lang="ru-RU" smtClean="0"/>
              <a:t>разработка практических управленческих действий по решению проблемы;</a:t>
            </a:r>
          </a:p>
          <a:p>
            <a:pPr eaLnBrk="1" hangingPunct="1"/>
            <a:r>
              <a:rPr lang="ru-RU" smtClean="0"/>
              <a:t>построение описания аналоговых КС из собственной практики.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3"/>
          <p:cNvGrpSpPr>
            <a:grpSpLocks/>
          </p:cNvGrpSpPr>
          <p:nvPr/>
        </p:nvGrpSpPr>
        <p:grpSpPr bwMode="auto">
          <a:xfrm>
            <a:off x="0" y="1773238"/>
            <a:ext cx="9144000" cy="3240087"/>
            <a:chOff x="621" y="1984"/>
            <a:chExt cx="10800" cy="3780"/>
          </a:xfrm>
        </p:grpSpPr>
        <p:sp>
          <p:nvSpPr>
            <p:cNvPr id="17414" name="Text Box 4"/>
            <p:cNvSpPr txBox="1">
              <a:spLocks noChangeArrowheads="1"/>
            </p:cNvSpPr>
            <p:nvPr/>
          </p:nvSpPr>
          <p:spPr bwMode="auto">
            <a:xfrm>
              <a:off x="801" y="1984"/>
              <a:ext cx="3060" cy="198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>
                  <a:solidFill>
                    <a:srgbClr val="000099"/>
                  </a:solidFill>
                  <a:latin typeface="Arial" charset="0"/>
                </a:rPr>
                <a:t>Научный</a:t>
              </a:r>
            </a:p>
            <a:p>
              <a:pPr algn="ctr"/>
              <a:endParaRPr lang="ru-RU" sz="1200" b="1">
                <a:solidFill>
                  <a:srgbClr val="000099"/>
                </a:solidFill>
                <a:latin typeface="Arial" charset="0"/>
              </a:endParaRPr>
            </a:p>
            <a:p>
              <a:pPr algn="ctr"/>
              <a:r>
                <a:rPr lang="ru-RU" sz="1200" b="1">
                  <a:solidFill>
                    <a:srgbClr val="000099"/>
                  </a:solidFill>
                  <a:latin typeface="Arial" charset="0"/>
                </a:rPr>
                <a:t>Часть  педагогической науки, изучающая и разрабатывающая цели, содержание и методы обучения и проектирующая педагогический процесс</a:t>
              </a:r>
            </a:p>
            <a:p>
              <a:pPr algn="ctr"/>
              <a:endParaRPr lang="ru-RU" sz="1200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17415" name="Text Box 5"/>
            <p:cNvSpPr txBox="1">
              <a:spLocks noChangeArrowheads="1"/>
            </p:cNvSpPr>
            <p:nvPr/>
          </p:nvSpPr>
          <p:spPr bwMode="auto">
            <a:xfrm>
              <a:off x="4041" y="1984"/>
              <a:ext cx="3600" cy="198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>
                  <a:solidFill>
                    <a:srgbClr val="000099"/>
                  </a:solidFill>
                  <a:latin typeface="Arial" charset="0"/>
                </a:rPr>
                <a:t>Процессуально-описательный</a:t>
              </a:r>
            </a:p>
            <a:p>
              <a:pPr algn="ctr"/>
              <a:endParaRPr lang="ru-RU" sz="1400" b="1">
                <a:solidFill>
                  <a:srgbClr val="000099"/>
                </a:solidFill>
                <a:latin typeface="Arial" charset="0"/>
              </a:endParaRPr>
            </a:p>
            <a:p>
              <a:pPr algn="ctr"/>
              <a:r>
                <a:rPr lang="ru-RU" sz="1200" b="1">
                  <a:solidFill>
                    <a:srgbClr val="000099"/>
                  </a:solidFill>
                  <a:latin typeface="Arial" charset="0"/>
                </a:rPr>
                <a:t>Описание  процесса, совокупность целей, содержания, методов и средств для достижения поставленных целей</a:t>
              </a:r>
            </a:p>
            <a:p>
              <a:pPr algn="ctr"/>
              <a:endParaRPr lang="ru-RU" sz="1200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17416" name="Text Box 6"/>
            <p:cNvSpPr txBox="1">
              <a:spLocks noChangeArrowheads="1"/>
            </p:cNvSpPr>
            <p:nvPr/>
          </p:nvSpPr>
          <p:spPr bwMode="auto">
            <a:xfrm>
              <a:off x="7821" y="1984"/>
              <a:ext cx="3600" cy="198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>
                  <a:solidFill>
                    <a:srgbClr val="000099"/>
                  </a:solidFill>
                  <a:latin typeface="Arial" charset="0"/>
                </a:rPr>
                <a:t>Процессуально-действенный</a:t>
              </a:r>
            </a:p>
            <a:p>
              <a:pPr algn="ctr"/>
              <a:endParaRPr lang="ru-RU" sz="1400" b="1">
                <a:solidFill>
                  <a:srgbClr val="000099"/>
                </a:solidFill>
                <a:latin typeface="Arial" charset="0"/>
              </a:endParaRPr>
            </a:p>
            <a:p>
              <a:pPr algn="ctr"/>
              <a:r>
                <a:rPr lang="ru-RU" sz="1200" b="1">
                  <a:solidFill>
                    <a:srgbClr val="000099"/>
                  </a:solidFill>
                  <a:latin typeface="Arial" charset="0"/>
                </a:rPr>
                <a:t>Осуществление технологического педагогического процесса, функционирование всех личностных, инструментальных и методических педагогических средств</a:t>
              </a:r>
            </a:p>
            <a:p>
              <a:pPr algn="ctr"/>
              <a:endParaRPr lang="ru-RU" sz="1200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17417" name="Oval 7"/>
            <p:cNvSpPr>
              <a:spLocks noChangeArrowheads="1"/>
            </p:cNvSpPr>
            <p:nvPr/>
          </p:nvSpPr>
          <p:spPr bwMode="auto">
            <a:xfrm>
              <a:off x="621" y="4324"/>
              <a:ext cx="5040" cy="14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b="1">
                  <a:solidFill>
                    <a:srgbClr val="000099"/>
                  </a:solidFill>
                  <a:latin typeface="Arial" charset="0"/>
                </a:rPr>
                <a:t>процесс разработки совокупности средств  (орудий труда) человеческой деятельности с целью изменения ее результата</a:t>
              </a:r>
              <a:endParaRPr lang="ru-RU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17418" name="Oval 8"/>
            <p:cNvSpPr>
              <a:spLocks noChangeArrowheads="1"/>
            </p:cNvSpPr>
            <p:nvPr/>
          </p:nvSpPr>
          <p:spPr bwMode="auto">
            <a:xfrm>
              <a:off x="6381" y="4324"/>
              <a:ext cx="4680" cy="126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b="1">
                  <a:solidFill>
                    <a:srgbClr val="000099"/>
                  </a:solidFill>
                  <a:latin typeface="Arial" charset="0"/>
                </a:rPr>
                <a:t>процесс проектирования и внедрения способов человеческой деятельности</a:t>
              </a:r>
              <a:endParaRPr lang="ru-RU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17419" name="Line 9"/>
            <p:cNvSpPr>
              <a:spLocks noChangeShapeType="1"/>
            </p:cNvSpPr>
            <p:nvPr/>
          </p:nvSpPr>
          <p:spPr bwMode="auto">
            <a:xfrm flipH="1">
              <a:off x="4581" y="4324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0" name="Line 10"/>
            <p:cNvSpPr>
              <a:spLocks noChangeShapeType="1"/>
            </p:cNvSpPr>
            <p:nvPr/>
          </p:nvSpPr>
          <p:spPr bwMode="auto">
            <a:xfrm>
              <a:off x="7281" y="4324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1" name="Text Box 11"/>
          <p:cNvSpPr txBox="1">
            <a:spLocks noChangeArrowheads="1"/>
          </p:cNvSpPr>
          <p:nvPr/>
        </p:nvSpPr>
        <p:spPr bwMode="auto">
          <a:xfrm>
            <a:off x="2987675" y="3429000"/>
            <a:ext cx="3024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Arial" charset="0"/>
              </a:rPr>
              <a:t>технологизация</a:t>
            </a:r>
          </a:p>
        </p:txBody>
      </p:sp>
      <p:sp>
        <p:nvSpPr>
          <p:cNvPr id="17412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 dirty="0">
                <a:cs typeface="Times New Roman" pitchFamily="18" charset="0"/>
              </a:rPr>
              <a:t>Тенденция мировой и государственной политики - проектирование и внедрение способов образовательной деятельности  (технологий) с целью повышения качества ее результата в образовательном пространстве</a:t>
            </a: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0" y="5300663"/>
            <a:ext cx="91440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latin typeface="Georgia" pitchFamily="18" charset="0"/>
              </a:rPr>
              <a:t>ТЕХНОЛОГИЧЕСКИЕ ФУНКЦИИ</a:t>
            </a:r>
          </a:p>
          <a:p>
            <a:pPr algn="ctr"/>
            <a:endParaRPr lang="ru-RU" sz="1400" b="1">
              <a:latin typeface="Georgia" pitchFamily="18" charset="0"/>
            </a:endParaRPr>
          </a:p>
          <a:p>
            <a:pPr algn="ctr"/>
            <a:r>
              <a:rPr lang="ru-RU" sz="1400" b="1">
                <a:latin typeface="Georgia" pitchFamily="18" charset="0"/>
              </a:rPr>
              <a:t>1.Освоение  и использование известных способов образовательной деятельности</a:t>
            </a:r>
          </a:p>
          <a:p>
            <a:pPr algn="ctr"/>
            <a:r>
              <a:rPr lang="ru-RU" sz="1400" b="1">
                <a:latin typeface="Georgia" pitchFamily="18" charset="0"/>
              </a:rPr>
              <a:t>2.Проектирование новых способов деятельности, позволяющих достичь поставленные задачи</a:t>
            </a:r>
          </a:p>
          <a:p>
            <a:pPr algn="ctr"/>
            <a:r>
              <a:rPr lang="ru-RU" sz="1400" b="1">
                <a:latin typeface="Georgia" pitchFamily="18" charset="0"/>
              </a:rPr>
              <a:t>3.Внедрение новых способов образовательной деятельности в педагогическую практику</a:t>
            </a:r>
            <a:r>
              <a:rPr lang="ru-RU" sz="1400"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4850"/>
          </a:xfrm>
        </p:spPr>
        <p:txBody>
          <a:bodyPr/>
          <a:lstStyle/>
          <a:p>
            <a:pPr eaLnBrk="1" hangingPunct="1"/>
            <a:r>
              <a:rPr lang="ru-RU" sz="4000" smtClean="0"/>
              <a:t>Кейс-метод на практике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Предварительный индивидуальный анализ кейса</a:t>
            </a:r>
          </a:p>
          <a:p>
            <a:pPr eaLnBrk="1" hangingPunct="1"/>
            <a:r>
              <a:rPr lang="ru-RU" smtClean="0"/>
              <a:t>Анализ кейса в малых группах (выявление проблемы)</a:t>
            </a:r>
          </a:p>
          <a:p>
            <a:pPr eaLnBrk="1" hangingPunct="1"/>
            <a:r>
              <a:rPr lang="ru-RU" smtClean="0"/>
              <a:t>Групповая дискуссия по спорным вопросам кейса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4850"/>
          </a:xfrm>
        </p:spPr>
        <p:txBody>
          <a:bodyPr/>
          <a:lstStyle/>
          <a:p>
            <a:pPr eaLnBrk="1" hangingPunct="1"/>
            <a:r>
              <a:rPr lang="ru-RU" sz="4000" smtClean="0"/>
              <a:t>Кейс-метод на практике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Проектирование, моделирование (критерии, идеи, проекты решений) – индивидуально и в малых группах</a:t>
            </a:r>
          </a:p>
          <a:p>
            <a:pPr eaLnBrk="1" hangingPunct="1"/>
            <a:r>
              <a:rPr lang="ru-RU" smtClean="0"/>
              <a:t>Защита проектов в группе в соответствии с выработанными критериями</a:t>
            </a:r>
          </a:p>
          <a:p>
            <a:pPr eaLnBrk="1" hangingPunct="1"/>
            <a:r>
              <a:rPr lang="ru-RU" smtClean="0"/>
              <a:t>Итоговый анализ процесса работы (групповой или индивидуальный)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50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smtClean="0"/>
              <a:t>Преимущества метода. Участники учатся системному мышлению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9144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рассматривать любую ситуацию  во всех ее составляющих и взаимосвязях;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выявлять движущие силы и этапы протекания любого процесса;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строить структурные модели в отношении  любой ситуации;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понимать, что в становлении любой системы может наступать момент, когда ее развитие может существенно измениться;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различать управляемые процессы  и те процессы, управление которыми затруднено;  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«выходить за рамки системы» для того, чтобы понять подлинную причину происходящего или увидеть возможное решение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04813"/>
          </a:xfrm>
        </p:spPr>
        <p:txBody>
          <a:bodyPr/>
          <a:lstStyle/>
          <a:p>
            <a:pPr eaLnBrk="1" hangingPunct="1"/>
            <a:endParaRPr lang="ru-RU" sz="1400" smtClean="0"/>
          </a:p>
        </p:txBody>
      </p:sp>
      <p:grpSp>
        <p:nvGrpSpPr>
          <p:cNvPr id="18435" name="Group 4"/>
          <p:cNvGrpSpPr>
            <a:grpSpLocks/>
          </p:cNvGrpSpPr>
          <p:nvPr/>
        </p:nvGrpSpPr>
        <p:grpSpPr bwMode="auto">
          <a:xfrm>
            <a:off x="0" y="692150"/>
            <a:ext cx="8893175" cy="4824413"/>
            <a:chOff x="261" y="1984"/>
            <a:chExt cx="11160" cy="4320"/>
          </a:xfrm>
        </p:grpSpPr>
        <p:sp>
          <p:nvSpPr>
            <p:cNvPr id="18437" name="Oval 5"/>
            <p:cNvSpPr>
              <a:spLocks noChangeArrowheads="1"/>
            </p:cNvSpPr>
            <p:nvPr/>
          </p:nvSpPr>
          <p:spPr bwMode="auto">
            <a:xfrm>
              <a:off x="261" y="4504"/>
              <a:ext cx="5400" cy="180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solidFill>
                    <a:srgbClr val="000099"/>
                  </a:solidFill>
                  <a:latin typeface="Arial" charset="0"/>
                </a:rPr>
                <a:t>Необходимость  решения проблемы достижения качественно нового  результата образования  ввиду невозможности его достижения при использовании традиционных методик обучения </a:t>
              </a:r>
            </a:p>
          </p:txBody>
        </p:sp>
        <p:sp>
          <p:nvSpPr>
            <p:cNvPr id="18438" name="Oval 6"/>
            <p:cNvSpPr>
              <a:spLocks noChangeArrowheads="1"/>
            </p:cNvSpPr>
            <p:nvPr/>
          </p:nvSpPr>
          <p:spPr bwMode="auto">
            <a:xfrm>
              <a:off x="6201" y="4504"/>
              <a:ext cx="5220" cy="180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solidFill>
                    <a:srgbClr val="000099"/>
                  </a:solidFill>
                  <a:latin typeface="Arial" charset="0"/>
                </a:rPr>
                <a:t>Необходимость  решения проблемы трудоемкости процесса проектирования способов решения разнообразных педагогических проблем (создание  проектов многократно</a:t>
              </a:r>
              <a:r>
                <a:rPr lang="ru-RU" sz="1400" b="1">
                  <a:solidFill>
                    <a:srgbClr val="000099"/>
                  </a:solidFill>
                  <a:latin typeface="Arial" charset="0"/>
                </a:rPr>
                <a:t> </a:t>
              </a:r>
              <a:r>
                <a:rPr lang="ru-RU" sz="1400">
                  <a:solidFill>
                    <a:srgbClr val="000099"/>
                  </a:solidFill>
                  <a:latin typeface="Arial" charset="0"/>
                </a:rPr>
                <a:t>используемых).</a:t>
              </a:r>
            </a:p>
          </p:txBody>
        </p:sp>
        <p:sp>
          <p:nvSpPr>
            <p:cNvPr id="18439" name="Oval 7"/>
            <p:cNvSpPr>
              <a:spLocks noChangeArrowheads="1"/>
            </p:cNvSpPr>
            <p:nvPr/>
          </p:nvSpPr>
          <p:spPr bwMode="auto">
            <a:xfrm>
              <a:off x="441" y="1984"/>
              <a:ext cx="5040" cy="14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solidFill>
                    <a:srgbClr val="000099"/>
                  </a:solidFill>
                  <a:latin typeface="Arial" charset="0"/>
                </a:rPr>
                <a:t>Новый  виток НТП, и резко увеличившийся информационный поток.</a:t>
              </a:r>
            </a:p>
            <a:p>
              <a:pPr algn="ctr"/>
              <a:r>
                <a:rPr lang="ru-RU" sz="1400">
                  <a:solidFill>
                    <a:srgbClr val="000099"/>
                  </a:solidFill>
                  <a:latin typeface="Arial" charset="0"/>
                </a:rPr>
                <a:t>Интенсивный процесс старения знаний</a:t>
              </a:r>
            </a:p>
          </p:txBody>
        </p:sp>
        <p:sp>
          <p:nvSpPr>
            <p:cNvPr id="18440" name="Oval 8"/>
            <p:cNvSpPr>
              <a:spLocks noChangeArrowheads="1"/>
            </p:cNvSpPr>
            <p:nvPr/>
          </p:nvSpPr>
          <p:spPr bwMode="auto">
            <a:xfrm>
              <a:off x="5661" y="1984"/>
              <a:ext cx="5580" cy="14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solidFill>
                    <a:srgbClr val="000099"/>
                  </a:solidFill>
                  <a:latin typeface="Arial" charset="0"/>
                </a:rPr>
                <a:t>Дифференциация и узкая специализация выпускников привели к созданию бюрократических аппаратов, усугубили состояния глобальных проблем человечества.</a:t>
              </a:r>
            </a:p>
          </p:txBody>
        </p:sp>
        <p:sp>
          <p:nvSpPr>
            <p:cNvPr id="18441" name="AutoShape 9"/>
            <p:cNvSpPr>
              <a:spLocks noChangeArrowheads="1"/>
            </p:cNvSpPr>
            <p:nvPr/>
          </p:nvSpPr>
          <p:spPr bwMode="auto">
            <a:xfrm>
              <a:off x="2961" y="3424"/>
              <a:ext cx="5760" cy="1080"/>
            </a:xfrm>
            <a:prstGeom prst="ribbon">
              <a:avLst>
                <a:gd name="adj1" fmla="val 33333"/>
                <a:gd name="adj2" fmla="val 73611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b="1">
                  <a:solidFill>
                    <a:srgbClr val="000099"/>
                  </a:solidFill>
                  <a:latin typeface="Arial" charset="0"/>
                </a:rPr>
                <a:t>ПЕДАГОГИЧЕСКАЯ</a:t>
              </a:r>
            </a:p>
            <a:p>
              <a:pPr algn="ctr"/>
              <a:r>
                <a:rPr lang="ru-RU" sz="2000" b="1">
                  <a:solidFill>
                    <a:srgbClr val="000099"/>
                  </a:solidFill>
                  <a:latin typeface="Arial" charset="0"/>
                </a:rPr>
                <a:t> ТЕХНОЛОГИЯ</a:t>
              </a:r>
            </a:p>
          </p:txBody>
        </p:sp>
      </p:grpSp>
      <p:sp>
        <p:nvSpPr>
          <p:cNvPr id="421899" name="Text Box 11"/>
          <p:cNvSpPr txBox="1">
            <a:spLocks noChangeArrowheads="1"/>
          </p:cNvSpPr>
          <p:nvPr/>
        </p:nvSpPr>
        <p:spPr bwMode="auto">
          <a:xfrm>
            <a:off x="0" y="6092825"/>
            <a:ext cx="914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Область педагогических знаний, изучающая способы педагогической деятельности, реализации педагогического процесса с учетом специфики условий его протекания</a:t>
            </a:r>
            <a:endParaRPr lang="ru-RU" sz="1600" b="1" u="sng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1879</TotalTime>
  <Words>4186</Words>
  <Application>Microsoft Office PowerPoint</Application>
  <PresentationFormat>Экран (4:3)</PresentationFormat>
  <Paragraphs>567</Paragraphs>
  <Slides>82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82</vt:i4>
      </vt:variant>
    </vt:vector>
  </HeadingPairs>
  <TitlesOfParts>
    <vt:vector size="94" baseType="lpstr">
      <vt:lpstr>Times New Roman</vt:lpstr>
      <vt:lpstr>Arial</vt:lpstr>
      <vt:lpstr>Verdana</vt:lpstr>
      <vt:lpstr>Wingdings</vt:lpstr>
      <vt:lpstr>Calibri</vt:lpstr>
      <vt:lpstr>Georgia</vt:lpstr>
      <vt:lpstr>Allegro BT</vt:lpstr>
      <vt:lpstr>Sydnie</vt:lpstr>
      <vt:lpstr>Bookman Old Style</vt:lpstr>
      <vt:lpstr>Tahoma</vt:lpstr>
      <vt:lpstr>Тема Office</vt:lpstr>
      <vt:lpstr>1_Тема Office</vt:lpstr>
      <vt:lpstr>  Образовательные технологии для реализации требований ФГОС </vt:lpstr>
      <vt:lpstr>Схема традиционного обучения </vt:lpstr>
      <vt:lpstr>Схема действия специалиста </vt:lpstr>
      <vt:lpstr>Усвоение материала:</vt:lpstr>
      <vt:lpstr>Слайд 5</vt:lpstr>
      <vt:lpstr>Федеральный государственный образовательный стандарт: </vt:lpstr>
      <vt:lpstr>Федеральный государственный образовательный стандарт </vt:lpstr>
      <vt:lpstr>Слайд 8</vt:lpstr>
      <vt:lpstr>Слайд 9</vt:lpstr>
      <vt:lpstr>Слайд 10</vt:lpstr>
      <vt:lpstr>Слайд 11</vt:lpstr>
      <vt:lpstr>КЛАССИФИКАЦИЯ ПЕДАГОГИЧЕСКИХ ТЕХНОЛОГИЙ  КАК ВИДОВ ПЕДАГОГИЧЕСКОЙ ДЕЯТЕЛЬНОСТИ</vt:lpstr>
      <vt:lpstr>Сущностные и инструментально значимые свойства образовательных технологий</vt:lpstr>
      <vt:lpstr>Слайд 14</vt:lpstr>
      <vt:lpstr>Слайд 15</vt:lpstr>
      <vt:lpstr>Слайд 16</vt:lpstr>
      <vt:lpstr> Педагогические формы  в технологии деятельностного обучения </vt:lpstr>
      <vt:lpstr>Слайд 18</vt:lpstr>
      <vt:lpstr>Образовательной технологией будем называть комплекс, состоящий из:</vt:lpstr>
      <vt:lpstr>Слайд 20</vt:lpstr>
      <vt:lpstr>Слайд 21</vt:lpstr>
      <vt:lpstr> </vt:lpstr>
      <vt:lpstr>Слайд 23</vt:lpstr>
      <vt:lpstr>ЯН АМОС КАМЕНСКИЙ: </vt:lpstr>
      <vt:lpstr> </vt:lpstr>
      <vt:lpstr> </vt:lpstr>
      <vt:lpstr> </vt:lpstr>
      <vt:lpstr> </vt:lpstr>
      <vt:lpstr> </vt:lpstr>
      <vt:lpstr> </vt:lpstr>
      <vt:lpstr>Роль учителя в традиционной системе образования (пассивные методики)</vt:lpstr>
      <vt:lpstr>Роль учителя в современном образовании (активные и интерактивные методики)</vt:lpstr>
      <vt:lpstr>Слайд 33</vt:lpstr>
      <vt:lpstr>Слайд 34</vt:lpstr>
      <vt:lpstr> </vt:lpstr>
      <vt:lpstr>Слайд 36</vt:lpstr>
      <vt:lpstr> </vt:lpstr>
      <vt:lpstr>Педагогические формы  в технологии деятельностного обучения</vt:lpstr>
      <vt:lpstr>Тренинг -</vt:lpstr>
      <vt:lpstr>Слайд 40</vt:lpstr>
      <vt:lpstr>Методика проведения тренинга</vt:lpstr>
      <vt:lpstr>Профессиональный педагогический тренинг -</vt:lpstr>
      <vt:lpstr>Этапы тренинга:</vt:lpstr>
      <vt:lpstr>  </vt:lpstr>
      <vt:lpstr>Слайд 45</vt:lpstr>
      <vt:lpstr>Слайд 46</vt:lpstr>
      <vt:lpstr>Основные требования к использованию метода проектов</vt:lpstr>
      <vt:lpstr>Основные требования к использованию метода проектов</vt:lpstr>
      <vt:lpstr>Основные требования к использованию метода проектов</vt:lpstr>
      <vt:lpstr>Типы проектов</vt:lpstr>
      <vt:lpstr>Творческие </vt:lpstr>
      <vt:lpstr>Ролевые, игровые</vt:lpstr>
      <vt:lpstr>Ознакомительно-ориентировочные (информационные)</vt:lpstr>
      <vt:lpstr>Практико-ориентированные (прикладные)</vt:lpstr>
      <vt:lpstr>Монопроекты </vt:lpstr>
      <vt:lpstr>Межпредметные</vt:lpstr>
      <vt:lpstr>Деловая игра</vt:lpstr>
      <vt:lpstr>Слайд 58</vt:lpstr>
      <vt:lpstr>Деловая игра</vt:lpstr>
      <vt:lpstr>Освоение нового опыта в последовательных раундах учебной игры</vt:lpstr>
      <vt:lpstr>Деловая игра</vt:lpstr>
      <vt:lpstr>Слайд 62</vt:lpstr>
      <vt:lpstr>Технология работы в малых группах - использование</vt:lpstr>
      <vt:lpstr>Слайд 64</vt:lpstr>
      <vt:lpstr>Слайд 65</vt:lpstr>
      <vt:lpstr>Слайд 66</vt:lpstr>
      <vt:lpstr> Педагогические формы  в технологии  проблемного обучения </vt:lpstr>
      <vt:lpstr>Проблемное обучение – это…</vt:lpstr>
      <vt:lpstr>Проблемное обучение – это…</vt:lpstr>
      <vt:lpstr>Классификационные параметры технологии проблемного обучения</vt:lpstr>
      <vt:lpstr>Целевые ориентации</vt:lpstr>
      <vt:lpstr>Особенности содержания</vt:lpstr>
      <vt:lpstr>Особенности методики </vt:lpstr>
      <vt:lpstr>Типы проблем и их функции</vt:lpstr>
      <vt:lpstr>Организация процесса проблемного обучения</vt:lpstr>
      <vt:lpstr>Case-study – конкретные ситуации для обучения</vt:lpstr>
      <vt:lpstr>Виды кейсов</vt:lpstr>
      <vt:lpstr>Возможные учебные действия на базе кейса</vt:lpstr>
      <vt:lpstr>Возможные учебные действия на базе кейса</vt:lpstr>
      <vt:lpstr>Кейс-метод на практике</vt:lpstr>
      <vt:lpstr>Кейс-метод на практике</vt:lpstr>
      <vt:lpstr>Преимущества метода. Участники учатся системному мышлению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Формированное интервью опрос по анкете !но ответы записываются интервьюером</dc:title>
  <dc:creator>Enterery</dc:creator>
  <cp:lastModifiedBy>Аватар</cp:lastModifiedBy>
  <cp:revision>173</cp:revision>
  <dcterms:created xsi:type="dcterms:W3CDTF">2006-06-07T04:36:13Z</dcterms:created>
  <dcterms:modified xsi:type="dcterms:W3CDTF">2016-08-06T16:02:14Z</dcterms:modified>
</cp:coreProperties>
</file>