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B3FAF5-646D-4461-90F4-B9E046F2EF7B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2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559CA-C31E-4E66-96BF-75E330012F1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1125D-A65A-4622-91DB-D9B232D90C7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B05CA-09BD-4075-B04F-9318DCDD452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798F8-557D-4B22-98C4-525306A3F82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EDB51-2206-4521-9EE4-9A702D1DDED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FD181-46D9-4334-BD19-F7B19DED016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8B13-6BE7-4EB1-9246-736120D0B4C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D0A31-455F-4AA9-8ED3-E4937132EE9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01CBC-0802-4CDD-B09B-BD51D6A7752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D59B3-4C83-46A5-A23A-3C7FD9A156B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B6D69E4-D3D9-4D5E-A637-27FB6740B2C4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lh6.ggpht.com/-bCQzTDCQ00A/UvLJkzg40CI/AAAAAAAA3b0/JY7UMlPA9dE/phpr6wclf.jpg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ldd.lego.com/download/default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ldd.lego.com/" TargetMode="External"/><Relationship Id="rId2" Type="http://schemas.openxmlformats.org/officeDocument/2006/relationships/hyperlink" Target="http://www.ldraw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creator.lego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http://www.lego-le.ru/media/kunena/attachments/795/LDDScreenShot88.jpg" TargetMode="External"/><Relationship Id="rId7" Type="http://schemas.openxmlformats.org/officeDocument/2006/relationships/image" Target="http://www.lego-le.ru/media/kunena/attachments/795/LDDScreenShot86.jpg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0.png"/><Relationship Id="rId5" Type="http://schemas.openxmlformats.org/officeDocument/2006/relationships/image" Target="http://www.lego-le.ru/media/kunena/attachments/795/LDDScreenShot87.jpg" TargetMode="External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image" Target="http://www.lego-le.ru/media/kunena/attachments/795/LDDScreenShot85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lh5.ggpht.com/-5PCIE0ZqfUA/UvLHNKeee_I/AAAAAAAA3bY/7L5fMAWOdKs/phphfexHz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6781800" cy="2133600"/>
          </a:xfrm>
        </p:spPr>
        <p:txBody>
          <a:bodyPr/>
          <a:lstStyle/>
          <a:p>
            <a:pPr algn="l"/>
            <a:r>
              <a:rPr lang="ru-RU" sz="4400" b="0">
                <a:effectLst>
                  <a:outerShdw blurRad="38100" dist="38100" dir="2700000" algn="tl">
                    <a:srgbClr val="C0C0C0"/>
                  </a:outerShdw>
                </a:effectLst>
              </a:rPr>
              <a:t>3D моделирование робототехнических систем</a:t>
            </a:r>
            <a:endParaRPr lang="ru-RU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при помощи 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Lego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Digital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Designer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Инструмент Выделитель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 его помощью можно выделять детали для того чтобы переместить или покрасить.</a:t>
            </a:r>
          </a:p>
          <a:p>
            <a:r>
              <a:rPr lang="ru-RU"/>
              <a:t>В программе есть расширения Выделителя. </a:t>
            </a:r>
          </a:p>
        </p:txBody>
      </p:sp>
      <p:pic>
        <p:nvPicPr>
          <p:cNvPr id="21508" name="Picture 4" descr="http://lh6.ggpht.com/-BrSJueZshE0/UvLIXWDaQzI/AAAAAAAA3bk/Ndb7Il-eljQ/phpVWNAv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836613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ttp://lh3.ggpht.com/-3p_V4sSOepU/UvLJQoriXdI/AAAAAAAA3bs/WA0-Q73h0A4/phpzldl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508500"/>
            <a:ext cx="482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0" name="Picture 6" descr="http://lh6.ggpht.com/-bCQzTDCQ00A/UvLJkzg40CI/AAAAAAAA3b0/JY7UMlPA9dE/phpr6wclf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56100" y="4076700"/>
            <a:ext cx="3148013" cy="262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Расширения Выделителя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 - выделение детали по одной каждым щелчком мыши.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 - выделение деталей скрепленных друг с другом. Если щелкнуть на одной выделится вся связанная с ней конструкция.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 - выделение деталей одного цвета. </a:t>
            </a:r>
          </a:p>
        </p:txBody>
      </p:sp>
      <p:pic>
        <p:nvPicPr>
          <p:cNvPr id="22532" name="Picture 4" descr="http://lh6.ggpht.com/-13zVeI-BbOw/UvLJ7hFxneI/AAAAAAAA3b8/J0KOU2oWcRU/phpzhsZ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16113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lh5.ggpht.com/-cWQ3eCi8k_s/UvLKK2_7gXI/AAAAAAAA3cE/G_mSWuRo7Lw/phpiCCG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84538"/>
            <a:ext cx="21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lh4.ggpht.com/-Zm99helx8PQ/UvLKfEA9bOI/AAAAAAAA3cM/v6Z190EEfaI/phpMPl59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5165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http://lh5.ggpht.com/-cWQ3eCi8k_s/UvLKK2_7gXI/AAAAAAAA3cE/G_mSWuRo7Lw/phpiCCG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84538"/>
            <a:ext cx="21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lh4.ggpht.com/-Zm99helx8PQ/UvLKfEA9bOI/AAAAAAAA3cM/v6Z190EEfaI/phpMPl59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5165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http://lh6.ggpht.com/-13zVeI-BbOw/UvLJ7hFxneI/AAAAAAAA3b8/J0KOU2oWcRU/phpzhsZ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lh5.ggpht.com/-cWQ3eCi8k_s/UvLKK2_7gXI/AAAAAAAA3cE/G_mSWuRo7Lw/phpiCCG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13100"/>
            <a:ext cx="5032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http://lh4.ggpht.com/-Zm99helx8PQ/UvLKfEA9bOI/AAAAAAAA3cM/v6Z190EEfaI/phpMPl59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445125"/>
            <a:ext cx="5254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Выделение деталей одного цвета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3556" name="Picture 4" descr="http://lh3.ggpht.com/-KBaxvoAMnw4/UvLLHMgclBI/AAAAAAAA3cY/_qBTsqZ0YsM/phphgpz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773238"/>
            <a:ext cx="52578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http://lh4.ggpht.com/-Zm99helx8PQ/UvLKfEA9bOI/AAAAAAAA3cM/v6Z190EEfaI/phpMPl59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908050"/>
            <a:ext cx="5254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Выделение одинаковых деталей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://lh6.ggpht.com/-gmoEpikWdZc/UvLLffWeHYI/AAAAAAAA3cg/RiMmOr8WwJY/phpF0WB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981075"/>
            <a:ext cx="482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http://lh4.ggpht.com/-lwt2EghH264/UvLMC9De5ZI/AAAAAAAA3co/bZsx0PSTzMw/phpkk4I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700213"/>
            <a:ext cx="5256213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выделение одинаковых деталей одинакового цвета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http://lh3.ggpht.com/-bd3SSIt2TFc/UvLMbV7zDTI/AAAAAAAA3cw/o-eTrj492Uo/phpYqKX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ttp://lh6.ggpht.com/-HgSFXNnPxmg/UvLMqhblAVI/AAAAAAAA3c4/BFsXRvCRkPk/phpqkAm7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28775"/>
            <a:ext cx="554513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Инвертировать выделение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Все, что не было выделено, выделяется, а что было – не выделяется</a:t>
            </a:r>
          </a:p>
        </p:txBody>
      </p:sp>
      <p:pic>
        <p:nvPicPr>
          <p:cNvPr id="26628" name="Picture 4" descr="http://lh5.ggpht.com/-kgheX9hZnO0/UvLNoypjOtI/AAAAAAAA3dE/OcT4mi6a8j0/phpnT6jJ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60350"/>
            <a:ext cx="936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http://lh5.ggpht.com/-hNSXAAq4CCI/UvLOFoMI5VI/AAAAAAAA3dM/dTGr6-J96PE/phpgTNe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781300"/>
            <a:ext cx="6119813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Копирование - копирует выделенные детали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://lh3.ggpht.com/-lTRf0QihSCM/UvLOXXVT0KI/AAAAAAAA3dU/N0uC9gf_SJE/phpKahP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908050"/>
            <a:ext cx="6477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http://lh6.ggpht.com/-vdWoBMRybao/UvLOnly9FYI/AAAAAAAA3dc/BN8dc_EdkxQ/phpPfNL4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00213"/>
            <a:ext cx="54737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Вращение - поворачивает детали в плоскости и в пространстве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30724" name="Picture 4" descr="http://lh4.ggpht.com/-jxi0i4KASco/UvLO-XF01oI/AAAAAAAA3dk/O_YPT0E8lPk/s75/phpYUWe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981075"/>
            <a:ext cx="5603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http://lh4.ggpht.com/-4DNEu_dN9JE/UvLSBv7_fAI/AAAAAAAA3d8/6aYQaggzY2E/phpqPCE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00213"/>
            <a:ext cx="554513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Совмещение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 помощью него можно, не подбирая углы наклона, совмещать детали</a:t>
            </a:r>
          </a:p>
        </p:txBody>
      </p:sp>
      <p:pic>
        <p:nvPicPr>
          <p:cNvPr id="31748" name="Picture 4" descr="http://lh6.ggpht.com/-Cvbwe7GN_-Y/UvQXBHmltWI/AAAAAAAA3eU/DyxGBx3BM7k/phpMjEm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492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http://lh5.ggpht.com/-iAbYgrVZPKA/UvQXUMqklVI/AAAAAAAA3ec/KZxQoGs-nVg/phpJ2gk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852738"/>
            <a:ext cx="4876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/>
              <a:t>Изгиб - может изгибать детали отмеченные знаком изгиба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http://lh4.ggpht.com/-2XURHM69ll8/UvQXvI4DfYI/AAAAAAAA3ek/S9h3mBA5tWM/phpD19t8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981075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http://lh5.ggpht.com/-0_ci4SwZfd4/UvQYEC4EQPI/AAAAAAAA3es/AxycgKak6mA/php6OxZ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0213"/>
            <a:ext cx="5327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Загрузка приложения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369300" cy="4486275"/>
          </a:xfrm>
        </p:spPr>
        <p:txBody>
          <a:bodyPr/>
          <a:lstStyle/>
          <a:p>
            <a:endParaRPr lang="ru-RU"/>
          </a:p>
        </p:txBody>
      </p:sp>
      <p:pic>
        <p:nvPicPr>
          <p:cNvPr id="13317" name="Picture 5" descr="4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00213"/>
            <a:ext cx="6264275" cy="455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Заливка - с ее помощью можно окрашивать детали и наносить принты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режимах LDD и Lego Mindstorms при щелчке по детали появляется меню с вариантами раскраски</a:t>
            </a:r>
          </a:p>
          <a:p>
            <a:endParaRPr lang="ru-RU"/>
          </a:p>
          <a:p>
            <a:r>
              <a:rPr lang="ru-RU"/>
              <a:t>Расширения есть только в режиме LDD Extended</a:t>
            </a:r>
          </a:p>
        </p:txBody>
      </p:sp>
      <p:pic>
        <p:nvPicPr>
          <p:cNvPr id="33796" name="Picture 4" descr="http://lh5.ggpht.com/-1soWRo6a62g/UvQYciJy8VI/AAAAAAAA3e0/1gm5leBwIg4/php5f6M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013970"/>
            <a:ext cx="935980" cy="9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Расширения Заливки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411662"/>
          </a:xfrm>
        </p:spPr>
        <p:txBody>
          <a:bodyPr/>
          <a:lstStyle/>
          <a:p>
            <a:r>
              <a:rPr lang="ru-RU"/>
              <a:t>заливка выделенных</a:t>
            </a:r>
          </a:p>
          <a:p>
            <a:pPr>
              <a:buFont typeface="Wingdings" pitchFamily="2" charset="2"/>
              <a:buNone/>
            </a:pPr>
            <a:r>
              <a:rPr lang="ru-RU"/>
              <a:t>деталей</a:t>
            </a:r>
          </a:p>
          <a:p>
            <a:endParaRPr lang="ru-RU"/>
          </a:p>
          <a:p>
            <a:r>
              <a:rPr lang="ru-RU"/>
              <a:t>палитра, при щелчке</a:t>
            </a:r>
          </a:p>
          <a:p>
            <a:pPr>
              <a:buFont typeface="Wingdings" pitchFamily="2" charset="2"/>
              <a:buNone/>
            </a:pPr>
            <a:r>
              <a:rPr lang="ru-RU"/>
              <a:t>по кнопке появляется</a:t>
            </a:r>
          </a:p>
          <a:p>
            <a:pPr>
              <a:buFont typeface="Wingdings" pitchFamily="2" charset="2"/>
              <a:buNone/>
            </a:pPr>
            <a:r>
              <a:rPr lang="ru-RU"/>
              <a:t>палитра</a:t>
            </a:r>
          </a:p>
        </p:txBody>
      </p:sp>
      <p:pic>
        <p:nvPicPr>
          <p:cNvPr id="34820" name="Picture 4" descr="http://lh5.ggpht.com/-1L-eIiyqopo/UvQY3FyAM_I/AAAAAAAA3e8/a5Unbu62KNg/php0tPJ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349500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http://lh3.ggpht.com/-2pqBpQafEbw/UvQZMNLu23I/AAAAAAAA3fE/LnVhRCT-mbM/phpXqESR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5815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ttp://lh3.ggpht.com/-I209t7FVS6g/UvQZhBs66oI/AAAAAAAA3fM/gV0LVhf-P00/phplG3wY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700213"/>
            <a:ext cx="26193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Расширения Заливки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пипетка</a:t>
            </a:r>
          </a:p>
          <a:p>
            <a:r>
              <a:rPr lang="ru-RU"/>
              <a:t>принт на деталь </a:t>
            </a:r>
          </a:p>
        </p:txBody>
      </p:sp>
      <p:pic>
        <p:nvPicPr>
          <p:cNvPr id="35844" name="Picture 4" descr="http://lh6.ggpht.com/-2r-3zAEyTjE/UvQZ5d_EkXI/AAAAAAAA3fU/kbm7TNmIq0Y/phpNOmy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4467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ttp://lh4.ggpht.com/-E4dok202vJs/UvQaLqTNc7I/AAAAAAAA3fc/ziuOlSxxX30/phpnctGf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34950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lh6.ggpht.com/-05xOPG8swF8/UvQafvQzdcI/AAAAAAAA3fk/fMc7w8941YM/phplTDf5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809875"/>
            <a:ext cx="45878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Инструмент Скрыть - скрывает выделенные детали, но не удаляет их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2400"/>
              <a:t>инструмент Удалить - удаляет выделенные детали</a:t>
            </a:r>
          </a:p>
        </p:txBody>
      </p:sp>
      <p:pic>
        <p:nvPicPr>
          <p:cNvPr id="36868" name="Picture 4" descr="http://lh5.ggpht.com/-KaX51YvTnDM/UvQa3_bVgWI/AAAAAAAA3fs/NRSTdI6ciVo/phpVr6z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33375"/>
            <a:ext cx="504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http://lh4.ggpht.com/-2kQ0fnbMVQs/UvQbQqDFSGI/AAAAAAAA3f0/xGWXqqKN0R8/phpBYpE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484313"/>
            <a:ext cx="4752975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http://lh6.ggpht.com/-Ue7P3Rwx5N8/UvQblyWCSII/AAAAAAAA3f8/lcJUwaeEjBs/phpLCKW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Минимальные системные требования для PC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/>
              <a:t>Операционная система: Windows XP, Windows Vista или Windows 7</a:t>
            </a:r>
          </a:p>
          <a:p>
            <a:pPr>
              <a:lnSpc>
                <a:spcPct val="90000"/>
              </a:lnSpc>
            </a:pPr>
            <a:r>
              <a:rPr lang="ru-RU" sz="2600"/>
              <a:t>Процессор: 1 ГГц или выше</a:t>
            </a:r>
          </a:p>
          <a:p>
            <a:pPr>
              <a:lnSpc>
                <a:spcPct val="90000"/>
              </a:lnSpc>
            </a:pPr>
            <a:r>
              <a:rPr lang="ru-RU" sz="2600"/>
              <a:t>Видеокарта: 128 Мб видеокарта (OpenGL 1.1 или выше совместимый)</a:t>
            </a:r>
          </a:p>
          <a:p>
            <a:pPr>
              <a:lnSpc>
                <a:spcPct val="90000"/>
              </a:lnSpc>
            </a:pPr>
            <a:r>
              <a:rPr lang="ru-RU" sz="2600"/>
              <a:t>Оперативная память: 512 Мб</a:t>
            </a:r>
          </a:p>
          <a:p>
            <a:pPr>
              <a:lnSpc>
                <a:spcPct val="90000"/>
              </a:lnSpc>
            </a:pPr>
            <a:r>
              <a:rPr lang="ru-RU" sz="2600"/>
              <a:t>На жестком диске: 1 ГБ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>
              <a:hlinkClick r:id="rId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/>
              <a:t>Скачать Lego Digital Designer можно бесплатно на официальном сайте программы.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Источники и разработки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Интернет-ресурсы ldd.lego.com, lego-le.ru и ldd.at.ua предлагают вашему вниманию уже готовые модели, созданные в этой программе.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На ldd.at.ua можно посмотреть небольшие мультфильмы, снятые с помощью Lego Digital Designer.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Исследования и проблемы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/>
              <a:t>В 2011-2012 учебном году провели интересное исследование в одной из российских школ.</a:t>
            </a:r>
          </a:p>
          <a:p>
            <a:pPr>
              <a:lnSpc>
                <a:spcPct val="90000"/>
              </a:lnSpc>
            </a:pPr>
            <a:endParaRPr lang="ru-RU" sz="2600"/>
          </a:p>
          <a:p>
            <a:pPr>
              <a:lnSpc>
                <a:spcPct val="90000"/>
              </a:lnSpc>
            </a:pPr>
            <a:endParaRPr lang="ru-RU" sz="2600"/>
          </a:p>
          <a:p>
            <a:pPr>
              <a:lnSpc>
                <a:spcPct val="90000"/>
              </a:lnSpc>
            </a:pPr>
            <a:endParaRPr lang="ru-RU" sz="2600"/>
          </a:p>
          <a:p>
            <a:pPr>
              <a:lnSpc>
                <a:spcPct val="90000"/>
              </a:lnSpc>
            </a:pPr>
            <a:endParaRPr lang="ru-RU" sz="2600"/>
          </a:p>
          <a:p>
            <a:pPr>
              <a:lnSpc>
                <a:spcPct val="90000"/>
              </a:lnSpc>
            </a:pPr>
            <a:endParaRPr lang="ru-RU" sz="2600"/>
          </a:p>
          <a:p>
            <a:pPr>
              <a:lnSpc>
                <a:spcPct val="90000"/>
              </a:lnSpc>
            </a:pPr>
            <a:endParaRPr lang="ru-RU" sz="2600"/>
          </a:p>
          <a:p>
            <a:pPr>
              <a:lnSpc>
                <a:spcPct val="90000"/>
              </a:lnSpc>
            </a:pPr>
            <a:endParaRPr lang="ru-RU" sz="2600"/>
          </a:p>
          <a:p>
            <a:pPr>
              <a:lnSpc>
                <a:spcPct val="90000"/>
              </a:lnSpc>
            </a:pPr>
            <a:r>
              <a:rPr lang="ru-RU" sz="2600"/>
              <a:t>Модель – клюшка для робота</a:t>
            </a:r>
          </a:p>
        </p:txBody>
      </p:sp>
      <p:pic>
        <p:nvPicPr>
          <p:cNvPr id="39941" name="Picture 5" descr="model-1024x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781300"/>
            <a:ext cx="5810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Исследования и проблемы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600"/>
              <a:t>Ошибки — это перепутанные «право» и «лево», «верх» и «низ»… и непонимание, почему «зубья не совпадают»…</a:t>
            </a:r>
          </a:p>
          <a:p>
            <a:pPr>
              <a:lnSpc>
                <a:spcPct val="80000"/>
              </a:lnSpc>
            </a:pPr>
            <a:endParaRPr lang="ru-RU" sz="2600"/>
          </a:p>
          <a:p>
            <a:pPr>
              <a:lnSpc>
                <a:spcPct val="80000"/>
              </a:lnSpc>
            </a:pPr>
            <a:endParaRPr lang="ru-RU" sz="2600"/>
          </a:p>
          <a:p>
            <a:pPr>
              <a:lnSpc>
                <a:spcPct val="80000"/>
              </a:lnSpc>
            </a:pPr>
            <a:endParaRPr lang="ru-RU" sz="2600"/>
          </a:p>
          <a:p>
            <a:pPr>
              <a:lnSpc>
                <a:spcPct val="80000"/>
              </a:lnSpc>
            </a:pPr>
            <a:endParaRPr lang="ru-RU" sz="2600"/>
          </a:p>
          <a:p>
            <a:pPr>
              <a:lnSpc>
                <a:spcPct val="80000"/>
              </a:lnSpc>
            </a:pPr>
            <a:endParaRPr lang="ru-RU" sz="2600"/>
          </a:p>
          <a:p>
            <a:pPr>
              <a:lnSpc>
                <a:spcPct val="80000"/>
              </a:lnSpc>
            </a:pPr>
            <a:endParaRPr lang="ru-RU" sz="2600"/>
          </a:p>
          <a:p>
            <a:pPr>
              <a:lnSpc>
                <a:spcPct val="80000"/>
              </a:lnSpc>
            </a:pPr>
            <a:endParaRPr lang="ru-RU" sz="2600"/>
          </a:p>
          <a:p>
            <a:pPr>
              <a:lnSpc>
                <a:spcPct val="80000"/>
              </a:lnSpc>
            </a:pPr>
            <a:r>
              <a:rPr lang="ru-RU" sz="2600"/>
              <a:t>Решение – систематическая работа в </a:t>
            </a:r>
            <a:r>
              <a:rPr lang="en-US" sz="2600"/>
              <a:t>LDD</a:t>
            </a:r>
            <a:endParaRPr lang="ru-RU" sz="2600"/>
          </a:p>
        </p:txBody>
      </p:sp>
      <p:pic>
        <p:nvPicPr>
          <p:cNvPr id="40965" name="Picture 5" descr="model-1024x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068638"/>
            <a:ext cx="49688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0"/>
              <a:t>LEGO Digital Designer </a:t>
            </a:r>
            <a:r>
              <a:rPr lang="ru-RU" b="0"/>
              <a:t>и</a:t>
            </a:r>
            <a:r>
              <a:rPr lang="da-DK" b="0"/>
              <a:t> EV3</a:t>
            </a:r>
            <a:endParaRPr lang="ru-RU" b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LDD_EV3_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73238"/>
            <a:ext cx="7345362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Возможность работать с набором EV3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1. Выберите создание модели из наборов LEGO Mindstorms:</a:t>
            </a:r>
          </a:p>
        </p:txBody>
      </p:sp>
      <p:pic>
        <p:nvPicPr>
          <p:cNvPr id="43012" name="Picture 4" descr="LDD_EV3_step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924175"/>
            <a:ext cx="4857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Стартовое окно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://lh4.ggpht.com/-YnqJjs3Q5A4/UvDitAWb2nI/AAAAAAAA3Zs/DYJ4fxj8h68/phpkNP1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00213"/>
            <a:ext cx="540067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Возможность работать с набором EV3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2. Определитесь, детали из какого набора вам нужны: </a:t>
            </a:r>
          </a:p>
        </p:txBody>
      </p:sp>
      <p:pic>
        <p:nvPicPr>
          <p:cNvPr id="44036" name="Picture 4" descr="LDD_EV3_step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924175"/>
            <a:ext cx="45339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Возможность работать с набором EV3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3. Теперь EV3 блок, моторы и датчики доступны для проектирования механизмов: </a:t>
            </a:r>
          </a:p>
        </p:txBody>
      </p:sp>
      <p:pic>
        <p:nvPicPr>
          <p:cNvPr id="45060" name="Picture 4" descr="LDD_EV3_step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284538"/>
            <a:ext cx="40862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LDD_EV3_step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688" y="2997200"/>
            <a:ext cx="2722562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Сообщества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hlinkClick r:id="rId2"/>
              </a:rPr>
              <a:t>www.ldraw.org</a:t>
            </a:r>
            <a:r>
              <a:rPr lang="ru-RU" dirty="0"/>
              <a:t> – работы пользователей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  <a:p>
            <a:r>
              <a:rPr lang="ru-RU" dirty="0">
                <a:hlinkClick r:id="rId3"/>
              </a:rPr>
              <a:t>http://ldd.lego.com</a:t>
            </a:r>
            <a:r>
              <a:rPr lang="ru-RU" dirty="0"/>
              <a:t> – сайт производителя </a:t>
            </a:r>
          </a:p>
        </p:txBody>
      </p:sp>
      <p:pic>
        <p:nvPicPr>
          <p:cNvPr id="46084" name="Picture 4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4923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Начало работы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9" name="Picture 5" descr="g_-_-x-_-_s_12266x2011031515524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086725" cy="505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Функция «Play Animation»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053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r>
              <a:rPr lang="ru-RU" sz="2100"/>
              <a:t>Загрузить готовые фигуры можно на сайте </a:t>
            </a:r>
            <a:r>
              <a:rPr lang="ru-RU" sz="2100">
                <a:hlinkClick r:id="rId2"/>
              </a:rPr>
              <a:t>www.creator.lego.com</a:t>
            </a:r>
            <a:r>
              <a:rPr lang="ru-RU" sz="2100"/>
              <a:t> в разделе Gallery 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628775"/>
            <a:ext cx="5472112" cy="387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Шаги создания фильма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Создать модель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Сделать набор скриншотов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Открыть первый скриншот в </a:t>
            </a:r>
            <a:r>
              <a:rPr lang="en-US"/>
              <a:t>Movie Maker (</a:t>
            </a:r>
            <a:r>
              <a:rPr lang="ru-RU"/>
              <a:t>любом другом видеоредакторе</a:t>
            </a:r>
            <a:r>
              <a:rPr lang="en-US"/>
              <a:t>)</a:t>
            </a:r>
            <a:endParaRPr lang="ru-RU"/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Добавить остальные кадры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Настроить время воспроизведения кадров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Сохранить фильм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Последние версии </a:t>
            </a:r>
            <a:r>
              <a:rPr lang="en-US"/>
              <a:t>LDD</a:t>
            </a: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80" name="Picture 4" descr="getstarted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00213"/>
            <a:ext cx="5761038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Режимы работы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 b="1"/>
              <a:t>Starter Model (Начатая модель):</a:t>
            </a:r>
            <a:r>
              <a:rPr lang="ru-RU" sz="2600"/>
              <a:t> Используйте эту опцию, если хотите начать с уже построенной основой модели</a:t>
            </a:r>
          </a:p>
          <a:p>
            <a:endParaRPr lang="ru-RU" sz="2600" b="1"/>
          </a:p>
          <a:p>
            <a:r>
              <a:rPr lang="ru-RU" sz="2600" b="1"/>
              <a:t>Free Build (Свободное строительство): </a:t>
            </a:r>
            <a:r>
              <a:rPr lang="ru-RU" sz="2600"/>
              <a:t>Постройте новую модель с чистого листа</a:t>
            </a:r>
          </a:p>
          <a:p>
            <a:endParaRPr lang="ru-RU" sz="2600" b="1"/>
          </a:p>
          <a:p>
            <a:r>
              <a:rPr lang="ru-RU" sz="2600" b="1"/>
              <a:t>Open a Recent Model (Открыть модель): </a:t>
            </a:r>
            <a:r>
              <a:rPr lang="ru-RU" sz="2600"/>
              <a:t>Используйте эту опцию, что бы открыть модель, сохраненную на вашем компьютере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Камера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 b="1"/>
              <a:t>Rotate view (Поворот)</a:t>
            </a:r>
            <a:r>
              <a:rPr lang="ru-RU" sz="2600"/>
              <a:t> - (</a:t>
            </a:r>
            <a:r>
              <a:rPr lang="ru-RU" sz="2600" i="1"/>
              <a:t>Num Lock - включен: 8, 2, 4, 6</a:t>
            </a:r>
            <a:r>
              <a:rPr lang="ru-RU" sz="2600"/>
              <a:t>) Вы можете вращать вид камеры кнопками на панели управления камерой или используя клавиатуру</a:t>
            </a:r>
          </a:p>
          <a:p>
            <a:r>
              <a:rPr lang="ru-RU" sz="2600" b="1"/>
              <a:t>Zoom view (Увеличение)</a:t>
            </a:r>
            <a:r>
              <a:rPr lang="ru-RU" sz="2600"/>
              <a:t> - (</a:t>
            </a:r>
            <a:r>
              <a:rPr lang="ru-RU" sz="2600" i="1"/>
              <a:t>Num Lock - включен: клавиша+ и клавиша-</a:t>
            </a:r>
            <a:r>
              <a:rPr lang="ru-RU" sz="2600"/>
              <a:t>)</a:t>
            </a:r>
          </a:p>
          <a:p>
            <a:r>
              <a:rPr lang="ru-RU" sz="2600" b="1"/>
              <a:t>Reset view (Сброс)</a:t>
            </a:r>
            <a:r>
              <a:rPr lang="ru-RU" sz="2600"/>
              <a:t> - (</a:t>
            </a:r>
            <a:r>
              <a:rPr lang="ru-RU" sz="2600" i="1"/>
              <a:t>Num Lock - включен: 5</a:t>
            </a:r>
            <a:r>
              <a:rPr lang="ru-RU" sz="2600"/>
              <a:t>)</a:t>
            </a:r>
          </a:p>
          <a:p>
            <a:pPr>
              <a:buFont typeface="Wingdings" pitchFamily="2" charset="2"/>
              <a:buNone/>
            </a:pPr>
            <a:r>
              <a:rPr lang="ru-RU" sz="2600"/>
              <a:t>	Будут видны все кубики, а модель будет находиться в центре.</a:t>
            </a:r>
          </a:p>
        </p:txBody>
      </p:sp>
      <p:pic>
        <p:nvPicPr>
          <p:cNvPr id="52228" name="Picture 4" descr="view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49275"/>
            <a:ext cx="1000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Меню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 b="1"/>
              <a:t>New (Новый)</a:t>
            </a:r>
            <a:r>
              <a:rPr lang="ru-RU" sz="2600"/>
              <a:t> - (</a:t>
            </a:r>
            <a:r>
              <a:rPr lang="ru-RU" sz="2600" i="1"/>
              <a:t>Ctrl-N/Cmd-N</a:t>
            </a:r>
            <a:r>
              <a:rPr lang="ru-RU" sz="2600"/>
              <a:t>) Открыть новый документ с пустой площадкой.</a:t>
            </a:r>
            <a:endParaRPr lang="ru-RU" sz="2600" b="1"/>
          </a:p>
          <a:p>
            <a:r>
              <a:rPr lang="ru-RU" sz="2600" b="1"/>
              <a:t>Open (Открыть)</a:t>
            </a:r>
            <a:r>
              <a:rPr lang="ru-RU" sz="2600"/>
              <a:t> - (</a:t>
            </a:r>
            <a:r>
              <a:rPr lang="ru-RU" sz="2600" i="1"/>
              <a:t>Ctrl-O/Cmd-O</a:t>
            </a:r>
            <a:r>
              <a:rPr lang="ru-RU" sz="2600"/>
              <a:t>) Загрузить существующую модель с вашего компьютера.</a:t>
            </a:r>
            <a:endParaRPr lang="ru-RU" sz="2600" b="1"/>
          </a:p>
          <a:p>
            <a:r>
              <a:rPr lang="ru-RU" sz="2600" b="1"/>
              <a:t>Save (Сохранить)</a:t>
            </a:r>
            <a:r>
              <a:rPr lang="ru-RU" sz="2600"/>
              <a:t> - (</a:t>
            </a:r>
            <a:r>
              <a:rPr lang="ru-RU" sz="2600" i="1"/>
              <a:t>Ctrl-S/Cmd-S</a:t>
            </a:r>
            <a:r>
              <a:rPr lang="ru-RU" sz="2600"/>
              <a:t>) Сохранить модель на ваш компьютер.</a:t>
            </a:r>
            <a:endParaRPr lang="ru-RU" sz="2600" b="1"/>
          </a:p>
          <a:p>
            <a:r>
              <a:rPr lang="ru-RU" sz="2600" b="1"/>
              <a:t>Print (Печатать)</a:t>
            </a:r>
            <a:r>
              <a:rPr lang="ru-RU" sz="2600"/>
              <a:t> - (</a:t>
            </a:r>
            <a:r>
              <a:rPr lang="ru-RU" sz="2600" i="1"/>
              <a:t>Ctrl-P/Cmd-P</a:t>
            </a:r>
            <a:r>
              <a:rPr lang="ru-RU" sz="2600"/>
              <a:t>) Распечатать картинку с вашей моделью.</a:t>
            </a:r>
            <a:endParaRPr lang="ru-RU" sz="2600" b="1"/>
          </a:p>
          <a:p>
            <a:r>
              <a:rPr lang="ru-RU" sz="2600" b="1"/>
              <a:t>Undo (Отменить)</a:t>
            </a:r>
            <a:r>
              <a:rPr lang="ru-RU" sz="2600"/>
              <a:t> - (</a:t>
            </a:r>
            <a:r>
              <a:rPr lang="ru-RU" sz="2600" i="1"/>
              <a:t>Ctrl-Z/Cmd-Z</a:t>
            </a:r>
            <a:r>
              <a:rPr lang="ru-RU" sz="2600"/>
              <a:t>) Шаг назад для отмены последнего действия.</a:t>
            </a:r>
          </a:p>
        </p:txBody>
      </p:sp>
      <p:pic>
        <p:nvPicPr>
          <p:cNvPr id="53252" name="Picture 4" descr="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8688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sa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op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n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205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Режимы работы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100" b="1" i="1"/>
              <a:t>Lego Digital Designer</a:t>
            </a:r>
            <a:r>
              <a:rPr lang="ru-RU" sz="2100" b="1"/>
              <a:t> </a:t>
            </a:r>
            <a:r>
              <a:rPr lang="ru-RU" sz="2100"/>
              <a:t>– предоставляет для строительства большинство видов деталей с теми цветами и принтами, которые встречались в наборах LEGO.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/>
          </a:p>
          <a:p>
            <a:pPr>
              <a:lnSpc>
                <a:spcPct val="90000"/>
              </a:lnSpc>
            </a:pPr>
            <a:r>
              <a:rPr lang="ru-RU" sz="2100" b="1" i="1"/>
              <a:t>LEGO Mindstorms</a:t>
            </a:r>
            <a:r>
              <a:rPr lang="ru-RU" sz="2100"/>
              <a:t> – предоставляет для строительства детали набора LEGO Mindstorms. В этом окне можно открыть готового робота Mindstorms, нельзя использовать расширенную заливку.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/>
          </a:p>
          <a:p>
            <a:pPr>
              <a:lnSpc>
                <a:spcPct val="90000"/>
              </a:lnSpc>
            </a:pPr>
            <a:r>
              <a:rPr lang="ru-RU" sz="2100" b="1" i="1"/>
              <a:t>Lego Digital Designer Extended</a:t>
            </a:r>
            <a:r>
              <a:rPr lang="ru-RU" sz="2100" b="1"/>
              <a:t> </a:t>
            </a:r>
            <a:r>
              <a:rPr lang="ru-RU" sz="2100"/>
              <a:t>– это режим свободного строительства.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Меню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100" b="1"/>
              <a:t>Redo (Повторить)</a:t>
            </a:r>
            <a:r>
              <a:rPr lang="ru-RU" sz="2100"/>
              <a:t> - (</a:t>
            </a:r>
            <a:r>
              <a:rPr lang="ru-RU" sz="2100" i="1"/>
              <a:t>Shft-Ctrl-Z/Shft-Cmd-Z</a:t>
            </a:r>
            <a:r>
              <a:rPr lang="ru-RU" sz="2100"/>
              <a:t>) Шаг вперёд для повтора отменённого действия.</a:t>
            </a: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Check price (Узнать цену)</a:t>
            </a:r>
            <a:r>
              <a:rPr lang="ru-RU" sz="2100"/>
              <a:t> - (</a:t>
            </a:r>
            <a:r>
              <a:rPr lang="ru-RU" sz="2100" i="1"/>
              <a:t>Ctrl-B/Cmd-B</a:t>
            </a:r>
            <a:r>
              <a:rPr lang="ru-RU" sz="2100"/>
              <a:t>) Получить оценочную стоимость своей модели. Из окна Проверки цены можно перейти в LEGO Store на LEGO.com.</a:t>
            </a: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Send to LEGO.com (Отправить на LEGO.com)</a:t>
            </a:r>
            <a:r>
              <a:rPr lang="ru-RU" sz="2100"/>
              <a:t> - (</a:t>
            </a:r>
            <a:r>
              <a:rPr lang="ru-RU" sz="2100" i="1"/>
              <a:t>Shft-Ctrl-B/Shft-Cmd-B</a:t>
            </a:r>
            <a:r>
              <a:rPr lang="ru-RU" sz="2100"/>
              <a:t>) Отправить свою модель в он-лайн галерею на LEGO.com.</a:t>
            </a: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What is this? (Что это?)</a:t>
            </a:r>
            <a:r>
              <a:rPr lang="ru-RU" sz="2100"/>
              <a:t> – (</a:t>
            </a:r>
            <a:r>
              <a:rPr lang="ru-RU" sz="2100" i="1"/>
              <a:t>Ctrl-T/Cmd-T</a:t>
            </a:r>
            <a:r>
              <a:rPr lang="ru-RU" sz="2100"/>
              <a:t>) Получить больше информации о функциях и управлении LEGO Digital Designer.</a:t>
            </a: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Help (Помощь)</a:t>
            </a:r>
            <a:r>
              <a:rPr lang="ru-RU" sz="2100"/>
              <a:t> - (</a:t>
            </a:r>
            <a:r>
              <a:rPr lang="ru-RU" sz="2100" i="1"/>
              <a:t>F1</a:t>
            </a:r>
            <a:r>
              <a:rPr lang="ru-RU" sz="2100"/>
              <a:t>) Просмотреть инструкцию по программе (</a:t>
            </a:r>
            <a:r>
              <a:rPr lang="ru-RU" sz="2100" i="1"/>
              <a:t>инструкция на английском языке, прим. перевод</a:t>
            </a:r>
            <a:r>
              <a:rPr lang="ru-RU" sz="2100"/>
              <a:t>).</a:t>
            </a:r>
          </a:p>
        </p:txBody>
      </p:sp>
      <p:pic>
        <p:nvPicPr>
          <p:cNvPr id="54276" name="Picture 4" descr="re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1844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checkpr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26368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sendtole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35004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help-whatsth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whatsth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250" y="53006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Меню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100" b="1"/>
              <a:t>Screenshot (Скриншот)</a:t>
            </a:r>
            <a:r>
              <a:rPr lang="ru-RU" sz="2100"/>
              <a:t> - (</a:t>
            </a:r>
            <a:r>
              <a:rPr lang="ru-RU" sz="2100" i="1"/>
              <a:t>Ctrl-K/Cmd-K</a:t>
            </a:r>
            <a:r>
              <a:rPr lang="ru-RU" sz="2100"/>
              <a:t>) Сохранить изображение модели так, как она выглядит на экране в вашу папку "LEGO Digital Designer".</a:t>
            </a: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Play animation (Играть анимацию)</a:t>
            </a:r>
            <a:r>
              <a:rPr lang="ru-RU" sz="2100"/>
              <a:t> - (</a:t>
            </a:r>
            <a:r>
              <a:rPr lang="ru-RU" sz="2100" i="1"/>
              <a:t>Ctrl-G/Cmd-G</a:t>
            </a:r>
            <a:r>
              <a:rPr lang="ru-RU" sz="2100"/>
              <a:t>) Анимировать модель и посмотреть анимацию в действии.</a:t>
            </a: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Explode (Взорвать)</a:t>
            </a:r>
            <a:r>
              <a:rPr lang="ru-RU" sz="2100"/>
              <a:t> - (</a:t>
            </a:r>
            <a:r>
              <a:rPr lang="ru-RU" sz="2100" i="1"/>
              <a:t>Ctrl-U/Cmd-U</a:t>
            </a:r>
            <a:r>
              <a:rPr lang="ru-RU" sz="2100"/>
              <a:t>) Взорвать модель на кусочки и восстановить ее обратно.</a:t>
            </a: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Backgrounds (Фон)</a:t>
            </a:r>
            <a:r>
              <a:rPr lang="ru-RU" sz="2100"/>
              <a:t> - (</a:t>
            </a:r>
            <a:r>
              <a:rPr lang="ru-RU" sz="2100" i="1"/>
              <a:t>Ctrl-V/Cmd-B</a:t>
            </a:r>
            <a:r>
              <a:rPr lang="ru-RU" sz="2100"/>
              <a:t>) Поменять фон за своей моделью.</a:t>
            </a: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Output as Html (Результат в Html)</a:t>
            </a:r>
            <a:r>
              <a:rPr lang="ru-RU" sz="2100"/>
              <a:t> - (</a:t>
            </a:r>
            <a:r>
              <a:rPr lang="ru-RU" sz="2100" i="1"/>
              <a:t>Ctrl-H/Cmd-H</a:t>
            </a:r>
            <a:r>
              <a:rPr lang="ru-RU" sz="2100"/>
              <a:t>) Посмотреть инструкцию для сборки в Html-версии, с возможностью печати.</a:t>
            </a:r>
          </a:p>
        </p:txBody>
      </p:sp>
      <p:pic>
        <p:nvPicPr>
          <p:cNvPr id="55300" name="Picture 4" descr="snap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234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anim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285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expl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393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biashtm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250" y="46529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Палитры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4" name="Picture 4" descr="tool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060575"/>
            <a:ext cx="6365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pal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844675"/>
            <a:ext cx="24193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Кнопки работы с палитрой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900" b="1"/>
              <a:t>Collapse divider (Закрыть категории)</a:t>
            </a:r>
            <a:r>
              <a:rPr lang="ru-RU" sz="1900"/>
              <a:t> - (Ctrl-G/Cmd-G)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Закрывает все категории деталей на палитре</a:t>
            </a:r>
          </a:p>
          <a:p>
            <a:pPr>
              <a:lnSpc>
                <a:spcPct val="80000"/>
              </a:lnSpc>
            </a:pPr>
            <a:r>
              <a:rPr lang="ru-RU" sz="1900" b="1"/>
              <a:t>Hide colors options (Скрыть опции цвета)</a:t>
            </a:r>
            <a:r>
              <a:rPr lang="ru-RU" sz="1900"/>
              <a:t> - (Ctrl-H/Cmd-H)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Скрывает цветовые опции для разных кубиков на Палитре.</a:t>
            </a:r>
            <a:endParaRPr lang="ru-RU" sz="1900" b="1"/>
          </a:p>
          <a:p>
            <a:pPr>
              <a:lnSpc>
                <a:spcPct val="80000"/>
              </a:lnSpc>
            </a:pPr>
            <a:r>
              <a:rPr lang="ru-RU" sz="1900" b="1"/>
              <a:t>Filter Bricks by Boxes (Фильтрация кубиков по Коробкам)</a:t>
            </a:r>
            <a:r>
              <a:rPr lang="ru-RU" sz="1900"/>
              <a:t> 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(Ctrl-J/Cmd-J) Выберите набор LEGO, который ищите. Это отфильтрует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список кубиков так, что в нем будут кубики только из указанного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 набора LEGO.</a:t>
            </a:r>
            <a:endParaRPr lang="en-US" sz="1900" b="1"/>
          </a:p>
          <a:p>
            <a:pPr>
              <a:lnSpc>
                <a:spcPct val="80000"/>
              </a:lnSpc>
            </a:pPr>
            <a:r>
              <a:rPr lang="en-US" sz="1900" b="1"/>
              <a:t>Find bricks by color (</a:t>
            </a:r>
            <a:r>
              <a:rPr lang="ru-RU" sz="1900" b="1"/>
              <a:t>Поиск</a:t>
            </a:r>
            <a:r>
              <a:rPr lang="en-US" sz="1900" b="1"/>
              <a:t> </a:t>
            </a:r>
            <a:r>
              <a:rPr lang="ru-RU" sz="1900" b="1"/>
              <a:t>кубиков</a:t>
            </a:r>
            <a:r>
              <a:rPr lang="en-US" sz="1900" b="1"/>
              <a:t> </a:t>
            </a:r>
            <a:r>
              <a:rPr lang="ru-RU" sz="1900" b="1"/>
              <a:t>по</a:t>
            </a:r>
            <a:r>
              <a:rPr lang="en-US" sz="1900" b="1"/>
              <a:t> </a:t>
            </a:r>
            <a:r>
              <a:rPr lang="ru-RU" sz="1900" b="1"/>
              <a:t>цвету</a:t>
            </a:r>
            <a:r>
              <a:rPr lang="en-US" sz="1900" b="1"/>
              <a:t>)</a:t>
            </a:r>
            <a:r>
              <a:rPr lang="en-US" sz="1900"/>
              <a:t> - (Ctrl-K/Cmd-K)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Выберите цвет или материал, который ищите. Это отфильтрует лист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кубиков так, что в нем будут только кубики указанного цвета.</a:t>
            </a:r>
            <a:endParaRPr lang="ru-RU" sz="1900" b="1"/>
          </a:p>
          <a:p>
            <a:pPr>
              <a:lnSpc>
                <a:spcPct val="80000"/>
              </a:lnSpc>
            </a:pPr>
            <a:r>
              <a:rPr lang="ru-RU" sz="1900" b="1"/>
              <a:t>Reset (Сброс)</a:t>
            </a:r>
            <a:r>
              <a:rPr lang="ru-RU" sz="1900"/>
              <a:t> - (Ctrl-L/Cmd-L) Возвращает палитру в стандартный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/>
              <a:t>режим</a:t>
            </a:r>
          </a:p>
        </p:txBody>
      </p:sp>
      <p:pic>
        <p:nvPicPr>
          <p:cNvPr id="57348" name="Picture 4" descr="divider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6287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removecolors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2764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addset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30686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filterbycolor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429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reset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53006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Building </a:t>
            </a:r>
            <a:r>
              <a:rPr lang="en-US" sz="2800"/>
              <a:t>I</a:t>
            </a:r>
            <a:r>
              <a:rPr lang="ru-RU" sz="2800"/>
              <a:t>nstructions player</a:t>
            </a:r>
            <a:br>
              <a:rPr lang="ru-RU" sz="2800"/>
            </a:br>
            <a:r>
              <a:rPr lang="ru-RU" sz="2800"/>
              <a:t>(Проигрыватель Инструкций для сборки)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Виден в режиме Building Instructions (Инструкций для сборки). Он позволит пошагово воспроизвести инструкцию для сборки.</a:t>
            </a:r>
          </a:p>
        </p:txBody>
      </p:sp>
      <p:pic>
        <p:nvPicPr>
          <p:cNvPr id="58372" name="Picture 4" descr="bicontro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933825"/>
            <a:ext cx="4257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Кнопки </a:t>
            </a:r>
            <a:r>
              <a:rPr lang="ru-RU" sz="3200"/>
              <a:t>Building </a:t>
            </a:r>
            <a:r>
              <a:rPr lang="en-US" sz="3200"/>
              <a:t>I</a:t>
            </a:r>
            <a:r>
              <a:rPr lang="ru-RU" sz="3200"/>
              <a:t>nstructions player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4116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100" b="1"/>
              <a:t>First Step (Первый шаг)</a:t>
            </a:r>
            <a:r>
              <a:rPr lang="ru-RU" sz="2100"/>
              <a:t> - (клавиша </a:t>
            </a:r>
            <a:r>
              <a:rPr lang="ru-RU" sz="2100" b="1"/>
              <a:t>Home</a:t>
            </a:r>
            <a:r>
              <a:rPr lang="ru-RU" sz="2100"/>
              <a:t>) Перейти на первый шаг инструкции для сборки</a:t>
            </a:r>
          </a:p>
          <a:p>
            <a:pPr>
              <a:lnSpc>
                <a:spcPct val="120000"/>
              </a:lnSpc>
            </a:pPr>
            <a:r>
              <a:rPr lang="ru-RU" sz="2100" b="1"/>
              <a:t>Previous Step (Предыдущий шаг)</a:t>
            </a:r>
            <a:r>
              <a:rPr lang="ru-RU" sz="2100"/>
              <a:t> - (клавиша PgU) Перейти на предыдущий шаг инструкции для сборки</a:t>
            </a:r>
          </a:p>
          <a:p>
            <a:pPr>
              <a:lnSpc>
                <a:spcPct val="120000"/>
              </a:lnSpc>
            </a:pPr>
            <a:r>
              <a:rPr lang="ru-RU" sz="2100" b="1"/>
              <a:t>Play (Воспроизведение)</a:t>
            </a:r>
            <a:r>
              <a:rPr lang="ru-RU" sz="2100"/>
              <a:t> - (клавиша Enter) Воспроизвести всю инструкцию для сборки автоматически</a:t>
            </a:r>
          </a:p>
          <a:p>
            <a:pPr>
              <a:lnSpc>
                <a:spcPct val="120000"/>
              </a:lnSpc>
            </a:pPr>
            <a:r>
              <a:rPr lang="ru-RU" sz="2100" b="1"/>
              <a:t>Next Step (Следующий шаг)</a:t>
            </a:r>
            <a:r>
              <a:rPr lang="ru-RU" sz="2100"/>
              <a:t> - (клавиша PgDn) Перейти на следующий шаг инструкции для сборки</a:t>
            </a:r>
          </a:p>
          <a:p>
            <a:pPr>
              <a:lnSpc>
                <a:spcPct val="120000"/>
              </a:lnSpc>
            </a:pPr>
            <a:r>
              <a:rPr lang="ru-RU" sz="2100" b="1"/>
              <a:t>Final Step (Последний шаг)</a:t>
            </a:r>
            <a:r>
              <a:rPr lang="ru-RU" sz="2100"/>
              <a:t> - (клавиша End) Перейти на последний шаг инструкции для сборки.</a:t>
            </a:r>
          </a:p>
        </p:txBody>
      </p:sp>
      <p:pic>
        <p:nvPicPr>
          <p:cNvPr id="59396" name="Picture 4" descr="bicbegi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19891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bicstep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28527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bicp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35734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 descr="bicstepforw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43656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 descr="bice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5516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Building instruction presets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 b="1"/>
              <a:t>Building (Здание)</a:t>
            </a:r>
            <a:r>
              <a:rPr lang="ru-RU" sz="2600"/>
              <a:t> - Этот вариант создает инструкцию для сборки зданий</a:t>
            </a:r>
          </a:p>
          <a:p>
            <a:r>
              <a:rPr lang="ru-RU" sz="2600" b="1"/>
              <a:t>Vehicle (Транспорт)</a:t>
            </a:r>
            <a:r>
              <a:rPr lang="ru-RU" sz="2600"/>
              <a:t> - Этот вариант создает инструкции для сборки ко всем видам транспорта</a:t>
            </a:r>
          </a:p>
          <a:p>
            <a:r>
              <a:rPr lang="ru-RU" sz="2600" b="1"/>
              <a:t>Technic (Техник)</a:t>
            </a:r>
            <a:r>
              <a:rPr lang="ru-RU" sz="2600"/>
              <a:t> - Этот вариант создает инструкцию для сборки специально для моделей, использующих элементы LEGO Technic</a:t>
            </a:r>
          </a:p>
          <a:p>
            <a:r>
              <a:rPr lang="ru-RU" sz="2600" b="1"/>
              <a:t>Bricks per step (Кубики за шаг)</a:t>
            </a:r>
            <a:r>
              <a:rPr lang="ru-RU" sz="2600"/>
              <a:t> - позволяет изменять количество кубиков, добавляемое к модели за шаг</a:t>
            </a:r>
          </a:p>
        </p:txBody>
      </p:sp>
      <p:pic>
        <p:nvPicPr>
          <p:cNvPr id="60420" name="Picture 4" descr="biadv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20605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biadv-vehi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27082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biadv-tech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35734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bist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5734050"/>
            <a:ext cx="514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Пример практической работы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411662"/>
          </a:xfrm>
        </p:spPr>
        <p:txBody>
          <a:bodyPr/>
          <a:lstStyle/>
          <a:p>
            <a:endParaRPr lang="ru-RU"/>
          </a:p>
        </p:txBody>
      </p:sp>
      <p:pic>
        <p:nvPicPr>
          <p:cNvPr id="61444" name="Picture 4" descr="LDDScreenShot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36838"/>
            <a:ext cx="7620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Шаги 1-6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79" name="Picture 15" descr="LDDScreenShot8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84213" y="2133600"/>
            <a:ext cx="1581150" cy="923925"/>
          </a:xfrm>
          <a:prstGeom prst="rect">
            <a:avLst/>
          </a:prstGeom>
          <a:noFill/>
        </p:spPr>
      </p:pic>
      <p:pic>
        <p:nvPicPr>
          <p:cNvPr id="62478" name="Picture 14" descr="LDDScreenShot87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59113" y="1989138"/>
            <a:ext cx="1962150" cy="1162050"/>
          </a:xfrm>
          <a:prstGeom prst="rect">
            <a:avLst/>
          </a:prstGeom>
          <a:noFill/>
        </p:spPr>
      </p:pic>
      <p:pic>
        <p:nvPicPr>
          <p:cNvPr id="62477" name="Picture 13" descr="LDDScreenShot86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011863" y="1916113"/>
            <a:ext cx="1885950" cy="1295400"/>
          </a:xfrm>
          <a:prstGeom prst="rect">
            <a:avLst/>
          </a:prstGeom>
          <a:noFill/>
        </p:spPr>
      </p:pic>
      <p:pic>
        <p:nvPicPr>
          <p:cNvPr id="62476" name="Picture 12" descr="LDDScreenShot85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11188" y="3789363"/>
            <a:ext cx="1914525" cy="2143125"/>
          </a:xfrm>
          <a:prstGeom prst="rect">
            <a:avLst/>
          </a:prstGeom>
          <a:noFill/>
        </p:spPr>
      </p:pic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21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1141413"/>
            <a:ext cx="1841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endParaRPr lang="ru-RU" sz="700"/>
          </a:p>
          <a:p>
            <a:pPr eaLnBrk="0" hangingPunct="0"/>
            <a:endParaRPr lang="ru-RU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201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0" y="449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2484" name="Picture 20" descr="LDDScreenShot8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575" y="3357563"/>
            <a:ext cx="2066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5" name="Picture 21" descr="LDDScreenShot8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788" y="3141663"/>
            <a:ext cx="2133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Шаги 7-8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2" name="Picture 4" descr="LDDScreenShot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844675"/>
            <a:ext cx="18018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LDDScreenShot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92600"/>
            <a:ext cx="7610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Интерфейс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://lh3.ggpht.com/-JFe3-B5mDx4/UvK9ns-KZbI/AAAAAAAA3ao/-hSgN6LBd9g/phpYPpXY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56896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Задания для практической части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Создать модель трехколесного робота из </a:t>
            </a:r>
            <a:r>
              <a:rPr lang="en-US"/>
              <a:t>NXT/EV3 (</a:t>
            </a:r>
            <a:r>
              <a:rPr lang="ru-RU"/>
              <a:t>на выбор</a:t>
            </a:r>
            <a:r>
              <a:rPr lang="en-US"/>
              <a:t>)</a:t>
            </a:r>
            <a:endParaRPr lang="ru-RU"/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Создать модель шагающего робота (количество ног произвольное)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Создать анимацию произвольного содержания не менее чем на 30 кадров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Вкладки панели деталей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b="1" i="1"/>
              <a:t>Bricks</a:t>
            </a:r>
            <a:r>
              <a:rPr lang="ru-RU" sz="2600"/>
              <a:t> – здесь можно выбрать деталь из тематических разделов, найти деталь по названию в строке поиска (сверху).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/>
          </a:p>
          <a:p>
            <a:pPr>
              <a:lnSpc>
                <a:spcPct val="90000"/>
              </a:lnSpc>
            </a:pPr>
            <a:r>
              <a:rPr lang="ru-RU" sz="2600" b="1" i="1"/>
              <a:t>Templates</a:t>
            </a:r>
            <a:r>
              <a:rPr lang="ru-RU" sz="2600"/>
              <a:t> – здесь можно сохранить группу деталей, которую можно будет использовать в других моделях (в других файлах).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/>
          </a:p>
          <a:p>
            <a:pPr>
              <a:lnSpc>
                <a:spcPct val="90000"/>
              </a:lnSpc>
            </a:pPr>
            <a:r>
              <a:rPr lang="ru-RU" sz="2600" b="1" i="1"/>
              <a:t>Groups</a:t>
            </a:r>
            <a:r>
              <a:rPr lang="ru-RU" sz="2600"/>
              <a:t> – здесь можно сохранить группу деталей, разбить на подгруппы, копировать в этой же модели.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Инструментальная панель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1. Перейти на главную/сохранить модель.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2.  Шаг вперед /назад.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3.  Инструменты и расширения (о них и о приемах с ними в следующих уроках).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	4.  Режим просмотра модели: </a:t>
            </a:r>
          </a:p>
        </p:txBody>
      </p:sp>
      <p:pic>
        <p:nvPicPr>
          <p:cNvPr id="18436" name="Picture 4" descr="http://lh6.ggpht.com/-SNYCanJ0uAU/UvLFftphQQI/AAAAAAAA3a4/wMFMJd_SzLM/php7PkFZ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05038"/>
            <a:ext cx="828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lh5.ggpht.com/-aARAXY8z01g/UvLGHf2J6vI/AAAAAAAA3bA/-XsBfVP_Nqs/phpNKpQ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141663"/>
            <a:ext cx="828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lh3.ggpht.com/-MnfCFkLs-Z4/UvLGYbEPuxI/AAAAAAAA3bI/r5GehHUzKD0/phpQCRa7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508500"/>
            <a:ext cx="3105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http://lh3.ggpht.com/-XDJMS6lrlnY/UvLGpw813cI/AAAAAAAA3bQ/x_aF1uVce7U/phpDkkiZ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6092825"/>
            <a:ext cx="1247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Режимы просмотра модели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Рабочий режим</a:t>
            </a:r>
          </a:p>
          <a:p>
            <a:r>
              <a:rPr lang="ru-RU"/>
              <a:t>Режим скриншота. В этом режиме появляется такая панель:</a:t>
            </a:r>
            <a:br>
              <a:rPr lang="ru-RU"/>
            </a:br>
            <a:endParaRPr lang="ru-RU"/>
          </a:p>
          <a:p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Скриншот/Взорвать модель/Поменять фон</a:t>
            </a:r>
          </a:p>
          <a:p>
            <a:r>
              <a:rPr lang="ru-RU"/>
              <a:t>Автоматическая генерация инструкции.</a:t>
            </a:r>
          </a:p>
        </p:txBody>
      </p:sp>
      <p:pic>
        <p:nvPicPr>
          <p:cNvPr id="19460" name="Picture 4" descr="http://lh5.ggpht.com/-5PCIE0ZqfUA/UvLHNKeee_I/AAAAAAAA3bY/7L5fMAWOdKs/phphfexHz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92275" y="3357563"/>
            <a:ext cx="2232025" cy="81915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066925" y="3652838"/>
            <a:ext cx="184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Камера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Поворот камеры осуществляется кнопками в виде стрелок по бокам экрана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852738"/>
            <a:ext cx="504031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204</TotalTime>
  <Words>530</Words>
  <Application>Microsoft Office PowerPoint</Application>
  <PresentationFormat>Экран (4:3)</PresentationFormat>
  <Paragraphs>202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Сеть</vt:lpstr>
      <vt:lpstr>3D моделирование робототехнических систем</vt:lpstr>
      <vt:lpstr>Загрузка приложения</vt:lpstr>
      <vt:lpstr>Стартовое окно</vt:lpstr>
      <vt:lpstr>Режимы работы</vt:lpstr>
      <vt:lpstr>Интерфейс</vt:lpstr>
      <vt:lpstr>Вкладки панели деталей</vt:lpstr>
      <vt:lpstr>Инструментальная панель</vt:lpstr>
      <vt:lpstr>Режимы просмотра модели</vt:lpstr>
      <vt:lpstr>Камера</vt:lpstr>
      <vt:lpstr>Инструмент Выделитель</vt:lpstr>
      <vt:lpstr>Расширения Выделителя</vt:lpstr>
      <vt:lpstr>Выделение деталей одного цвета</vt:lpstr>
      <vt:lpstr>Выделение одинаковых деталей</vt:lpstr>
      <vt:lpstr>выделение одинаковых деталей одинакового цвета </vt:lpstr>
      <vt:lpstr>Инвертировать выделение</vt:lpstr>
      <vt:lpstr>Копирование - копирует выделенные детали</vt:lpstr>
      <vt:lpstr>Вращение - поворачивает детали в плоскости и в пространстве</vt:lpstr>
      <vt:lpstr>Совмещение</vt:lpstr>
      <vt:lpstr>Изгиб - может изгибать детали отмеченные знаком изгиба</vt:lpstr>
      <vt:lpstr>Заливка - с ее помощью можно окрашивать детали и наносить принты</vt:lpstr>
      <vt:lpstr>Расширения Заливки</vt:lpstr>
      <vt:lpstr>Расширения Заливки</vt:lpstr>
      <vt:lpstr>Инструмент Скрыть - скрывает выделенные детали, но не удаляет их</vt:lpstr>
      <vt:lpstr>Минимальные системные требования для PC</vt:lpstr>
      <vt:lpstr>Источники и разработки</vt:lpstr>
      <vt:lpstr>Исследования и проблемы</vt:lpstr>
      <vt:lpstr>Исследования и проблемы</vt:lpstr>
      <vt:lpstr>LEGO Digital Designer и EV3</vt:lpstr>
      <vt:lpstr>Возможность работать с набором EV3</vt:lpstr>
      <vt:lpstr>Возможность работать с набором EV3</vt:lpstr>
      <vt:lpstr>Возможность работать с набором EV3</vt:lpstr>
      <vt:lpstr>Сообщества</vt:lpstr>
      <vt:lpstr>Начало работы</vt:lpstr>
      <vt:lpstr>Функция «Play Animation» </vt:lpstr>
      <vt:lpstr>Шаги создания фильма</vt:lpstr>
      <vt:lpstr>Последние версии LDD</vt:lpstr>
      <vt:lpstr>Режимы работы</vt:lpstr>
      <vt:lpstr>Камера</vt:lpstr>
      <vt:lpstr>Меню</vt:lpstr>
      <vt:lpstr>Меню</vt:lpstr>
      <vt:lpstr>Меню</vt:lpstr>
      <vt:lpstr>Палитры</vt:lpstr>
      <vt:lpstr>Кнопки работы с палитрой</vt:lpstr>
      <vt:lpstr>Building Instructions player (Проигрыватель Инструкций для сборки)</vt:lpstr>
      <vt:lpstr>Кнопки Building Instructions player</vt:lpstr>
      <vt:lpstr>Building instruction presets</vt:lpstr>
      <vt:lpstr>Пример практической работы</vt:lpstr>
      <vt:lpstr>Шаги 1-6</vt:lpstr>
      <vt:lpstr>Шаги 7-8</vt:lpstr>
      <vt:lpstr>Задания для практической части</vt:lpstr>
    </vt:vector>
  </TitlesOfParts>
  <Company>irost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моделирование робототехнических систем</dc:title>
  <dc:creator>user</dc:creator>
  <cp:lastModifiedBy>USER</cp:lastModifiedBy>
  <cp:revision>16</cp:revision>
  <dcterms:created xsi:type="dcterms:W3CDTF">2014-09-19T03:31:28Z</dcterms:created>
  <dcterms:modified xsi:type="dcterms:W3CDTF">2006-12-31T21:22:27Z</dcterms:modified>
</cp:coreProperties>
</file>