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49"/>
  </p:notesMasterIdLst>
  <p:sldIdLst>
    <p:sldId id="293" r:id="rId2"/>
    <p:sldId id="333" r:id="rId3"/>
    <p:sldId id="334" r:id="rId4"/>
    <p:sldId id="309" r:id="rId5"/>
    <p:sldId id="319" r:id="rId6"/>
    <p:sldId id="310" r:id="rId7"/>
    <p:sldId id="312" r:id="rId8"/>
    <p:sldId id="314" r:id="rId9"/>
    <p:sldId id="260" r:id="rId10"/>
    <p:sldId id="261" r:id="rId11"/>
    <p:sldId id="262" r:id="rId12"/>
    <p:sldId id="264" r:id="rId13"/>
    <p:sldId id="263" r:id="rId14"/>
    <p:sldId id="315" r:id="rId15"/>
    <p:sldId id="316" r:id="rId16"/>
    <p:sldId id="318" r:id="rId17"/>
    <p:sldId id="294" r:id="rId18"/>
    <p:sldId id="295" r:id="rId19"/>
    <p:sldId id="296" r:id="rId20"/>
    <p:sldId id="297" r:id="rId21"/>
    <p:sldId id="336" r:id="rId22"/>
    <p:sldId id="321" r:id="rId23"/>
    <p:sldId id="298" r:id="rId24"/>
    <p:sldId id="337" r:id="rId25"/>
    <p:sldId id="299" r:id="rId26"/>
    <p:sldId id="300" r:id="rId27"/>
    <p:sldId id="301" r:id="rId28"/>
    <p:sldId id="302" r:id="rId29"/>
    <p:sldId id="303" r:id="rId30"/>
    <p:sldId id="362" r:id="rId31"/>
    <p:sldId id="339" r:id="rId32"/>
    <p:sldId id="340" r:id="rId33"/>
    <p:sldId id="341" r:id="rId34"/>
    <p:sldId id="359" r:id="rId35"/>
    <p:sldId id="360" r:id="rId36"/>
    <p:sldId id="361" r:id="rId37"/>
    <p:sldId id="345" r:id="rId38"/>
    <p:sldId id="363" r:id="rId39"/>
    <p:sldId id="347" r:id="rId40"/>
    <p:sldId id="349" r:id="rId41"/>
    <p:sldId id="351" r:id="rId42"/>
    <p:sldId id="354" r:id="rId43"/>
    <p:sldId id="328" r:id="rId44"/>
    <p:sldId id="355" r:id="rId45"/>
    <p:sldId id="356" r:id="rId46"/>
    <p:sldId id="358" r:id="rId47"/>
    <p:sldId id="357" r:id="rId48"/>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80" autoAdjust="0"/>
  </p:normalViewPr>
  <p:slideViewPr>
    <p:cSldViewPr>
      <p:cViewPr varScale="1">
        <p:scale>
          <a:sx n="103" d="100"/>
          <a:sy n="103" d="100"/>
        </p:scale>
        <p:origin x="-198" y="-84"/>
      </p:cViewPr>
      <p:guideLst>
        <p:guide orient="horz" pos="2160"/>
        <p:guide pos="2880"/>
      </p:guideLst>
    </p:cSldViewPr>
  </p:slideViewPr>
  <p:outlineViewPr>
    <p:cViewPr>
      <p:scale>
        <a:sx n="33" d="100"/>
        <a:sy n="33" d="100"/>
      </p:scale>
      <p:origin x="36" y="308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0D8D8-7CC6-4B52-85EB-639392EC1E6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ru-RU"/>
        </a:p>
      </dgm:t>
    </dgm:pt>
    <dgm:pt modelId="{7A5F9D77-CDD9-44F5-9D68-7E0BD2DC5957}">
      <dgm:prSet phldrT="[Текст]"/>
      <dgm:spPr>
        <a:solidFill>
          <a:srgbClr val="00B0F0"/>
        </a:solidFill>
      </dgm:spPr>
      <dgm:t>
        <a:bodyPr/>
        <a:lstStyle/>
        <a:p>
          <a:r>
            <a:rPr lang="ru-RU" dirty="0" smtClean="0"/>
            <a:t>Педагогические технологии</a:t>
          </a:r>
          <a:endParaRPr lang="ru-RU" dirty="0"/>
        </a:p>
      </dgm:t>
    </dgm:pt>
    <dgm:pt modelId="{7512E546-BF80-4C97-B197-88E2FF807D49}" type="parTrans" cxnId="{4D9F7EB9-2ADC-4415-B304-CBCAD9F16797}">
      <dgm:prSet/>
      <dgm:spPr/>
      <dgm:t>
        <a:bodyPr/>
        <a:lstStyle/>
        <a:p>
          <a:endParaRPr lang="ru-RU"/>
        </a:p>
      </dgm:t>
    </dgm:pt>
    <dgm:pt modelId="{78A50128-9518-4B65-9735-389F8B550F52}" type="sibTrans" cxnId="{4D9F7EB9-2ADC-4415-B304-CBCAD9F16797}">
      <dgm:prSet/>
      <dgm:spPr/>
      <dgm:t>
        <a:bodyPr/>
        <a:lstStyle/>
        <a:p>
          <a:endParaRPr lang="ru-RU"/>
        </a:p>
      </dgm:t>
    </dgm:pt>
    <dgm:pt modelId="{2DF2937A-E595-4488-AD38-4D8A47F007EA}">
      <dgm:prSet phldrT="[Текст]"/>
      <dgm:spPr>
        <a:solidFill>
          <a:srgbClr val="0070C0"/>
        </a:solidFill>
      </dgm:spPr>
      <dgm:t>
        <a:bodyPr/>
        <a:lstStyle/>
        <a:p>
          <a:r>
            <a:rPr lang="ru-RU" dirty="0" smtClean="0"/>
            <a:t>Неимитационные</a:t>
          </a:r>
          <a:endParaRPr lang="ru-RU" dirty="0"/>
        </a:p>
      </dgm:t>
    </dgm:pt>
    <dgm:pt modelId="{ACAE95ED-6255-4339-BCE1-1B33AC443F14}" type="parTrans" cxnId="{445A4EBB-D19D-4032-B0A7-4698EA100139}">
      <dgm:prSet/>
      <dgm:spPr/>
      <dgm:t>
        <a:bodyPr/>
        <a:lstStyle/>
        <a:p>
          <a:endParaRPr lang="ru-RU"/>
        </a:p>
      </dgm:t>
    </dgm:pt>
    <dgm:pt modelId="{8CBEF150-7F28-4159-A62F-40B79722946A}" type="sibTrans" cxnId="{445A4EBB-D19D-4032-B0A7-4698EA100139}">
      <dgm:prSet/>
      <dgm:spPr/>
      <dgm:t>
        <a:bodyPr/>
        <a:lstStyle/>
        <a:p>
          <a:endParaRPr lang="ru-RU"/>
        </a:p>
      </dgm:t>
    </dgm:pt>
    <dgm:pt modelId="{6840DB3D-F17B-4331-A03E-08716E1647D1}">
      <dgm:prSet phldrT="[Текст]"/>
      <dgm:spPr>
        <a:solidFill>
          <a:srgbClr val="0070C0"/>
        </a:solidFill>
      </dgm:spPr>
      <dgm:t>
        <a:bodyPr/>
        <a:lstStyle/>
        <a:p>
          <a:r>
            <a:rPr lang="ru-RU" dirty="0" smtClean="0"/>
            <a:t>Имитационные</a:t>
          </a:r>
          <a:endParaRPr lang="ru-RU" dirty="0"/>
        </a:p>
      </dgm:t>
    </dgm:pt>
    <dgm:pt modelId="{7480F6FF-E362-4EF9-B596-0E659091BACD}" type="parTrans" cxnId="{A74D926B-4E3B-49B5-B755-8F0531278898}">
      <dgm:prSet/>
      <dgm:spPr/>
      <dgm:t>
        <a:bodyPr/>
        <a:lstStyle/>
        <a:p>
          <a:endParaRPr lang="ru-RU"/>
        </a:p>
      </dgm:t>
    </dgm:pt>
    <dgm:pt modelId="{91668D48-7E24-4535-972B-6C3C017EB77F}" type="sibTrans" cxnId="{A74D926B-4E3B-49B5-B755-8F0531278898}">
      <dgm:prSet/>
      <dgm:spPr/>
      <dgm:t>
        <a:bodyPr/>
        <a:lstStyle/>
        <a:p>
          <a:endParaRPr lang="ru-RU"/>
        </a:p>
      </dgm:t>
    </dgm:pt>
    <dgm:pt modelId="{48D7DB86-5C6F-4A98-BEC5-09F6CC77CFB6}" type="pres">
      <dgm:prSet presAssocID="{7BE0D8D8-7CC6-4B52-85EB-639392EC1E6F}" presName="diagram" presStyleCnt="0">
        <dgm:presLayoutVars>
          <dgm:dir/>
          <dgm:resizeHandles val="exact"/>
        </dgm:presLayoutVars>
      </dgm:prSet>
      <dgm:spPr/>
      <dgm:t>
        <a:bodyPr/>
        <a:lstStyle/>
        <a:p>
          <a:endParaRPr lang="ru-RU"/>
        </a:p>
      </dgm:t>
    </dgm:pt>
    <dgm:pt modelId="{62D16F65-5409-45F1-B2BA-488C283091E7}" type="pres">
      <dgm:prSet presAssocID="{7A5F9D77-CDD9-44F5-9D68-7E0BD2DC5957}" presName="node" presStyleLbl="node1" presStyleIdx="0" presStyleCnt="3" custScaleX="191688" custScaleY="45742" custLinFactNeighborX="18662" custLinFactNeighborY="-1533">
        <dgm:presLayoutVars>
          <dgm:bulletEnabled val="1"/>
        </dgm:presLayoutVars>
      </dgm:prSet>
      <dgm:spPr/>
      <dgm:t>
        <a:bodyPr/>
        <a:lstStyle/>
        <a:p>
          <a:endParaRPr lang="ru-RU"/>
        </a:p>
      </dgm:t>
    </dgm:pt>
    <dgm:pt modelId="{E0CCF1CE-2187-4FA5-872C-CBDFF91C0ADD}" type="pres">
      <dgm:prSet presAssocID="{78A50128-9518-4B65-9735-389F8B550F52}" presName="sibTrans" presStyleCnt="0"/>
      <dgm:spPr/>
    </dgm:pt>
    <dgm:pt modelId="{F4673DCD-840A-4C06-A84A-F0334EC4970B}" type="pres">
      <dgm:prSet presAssocID="{2DF2937A-E595-4488-AD38-4D8A47F007EA}" presName="node" presStyleLbl="node1" presStyleIdx="1" presStyleCnt="3" custScaleX="86683" custScaleY="44407" custLinFactNeighborX="-1420" custLinFactNeighborY="-17">
        <dgm:presLayoutVars>
          <dgm:bulletEnabled val="1"/>
        </dgm:presLayoutVars>
      </dgm:prSet>
      <dgm:spPr/>
      <dgm:t>
        <a:bodyPr/>
        <a:lstStyle/>
        <a:p>
          <a:endParaRPr lang="ru-RU"/>
        </a:p>
      </dgm:t>
    </dgm:pt>
    <dgm:pt modelId="{F87FF52B-7C9D-4FAE-B6A1-8F120D256B33}" type="pres">
      <dgm:prSet presAssocID="{8CBEF150-7F28-4159-A62F-40B79722946A}" presName="sibTrans" presStyleCnt="0"/>
      <dgm:spPr/>
    </dgm:pt>
    <dgm:pt modelId="{BE823297-7673-42FE-9641-8BB3F473849E}" type="pres">
      <dgm:prSet presAssocID="{6840DB3D-F17B-4331-A03E-08716E1647D1}" presName="node" presStyleLbl="node1" presStyleIdx="2" presStyleCnt="3" custScaleX="86683" custScaleY="44407" custLinFactNeighborX="-1420" custLinFactNeighborY="-17">
        <dgm:presLayoutVars>
          <dgm:bulletEnabled val="1"/>
        </dgm:presLayoutVars>
      </dgm:prSet>
      <dgm:spPr/>
      <dgm:t>
        <a:bodyPr/>
        <a:lstStyle/>
        <a:p>
          <a:endParaRPr lang="ru-RU"/>
        </a:p>
      </dgm:t>
    </dgm:pt>
  </dgm:ptLst>
  <dgm:cxnLst>
    <dgm:cxn modelId="{4D9F7EB9-2ADC-4415-B304-CBCAD9F16797}" srcId="{7BE0D8D8-7CC6-4B52-85EB-639392EC1E6F}" destId="{7A5F9D77-CDD9-44F5-9D68-7E0BD2DC5957}" srcOrd="0" destOrd="0" parTransId="{7512E546-BF80-4C97-B197-88E2FF807D49}" sibTransId="{78A50128-9518-4B65-9735-389F8B550F52}"/>
    <dgm:cxn modelId="{FDB4E475-E647-4622-AB6C-F6E7ACB506B2}" type="presOf" srcId="{7BE0D8D8-7CC6-4B52-85EB-639392EC1E6F}" destId="{48D7DB86-5C6F-4A98-BEC5-09F6CC77CFB6}" srcOrd="0" destOrd="0" presId="urn:microsoft.com/office/officeart/2005/8/layout/default#1"/>
    <dgm:cxn modelId="{445A4EBB-D19D-4032-B0A7-4698EA100139}" srcId="{7BE0D8D8-7CC6-4B52-85EB-639392EC1E6F}" destId="{2DF2937A-E595-4488-AD38-4D8A47F007EA}" srcOrd="1" destOrd="0" parTransId="{ACAE95ED-6255-4339-BCE1-1B33AC443F14}" sibTransId="{8CBEF150-7F28-4159-A62F-40B79722946A}"/>
    <dgm:cxn modelId="{07E94517-A00F-4E96-B024-51C5E323EFEB}" type="presOf" srcId="{2DF2937A-E595-4488-AD38-4D8A47F007EA}" destId="{F4673DCD-840A-4C06-A84A-F0334EC4970B}" srcOrd="0" destOrd="0" presId="urn:microsoft.com/office/officeart/2005/8/layout/default#1"/>
    <dgm:cxn modelId="{28690D2B-B0D6-4828-857E-88768510E91B}" type="presOf" srcId="{7A5F9D77-CDD9-44F5-9D68-7E0BD2DC5957}" destId="{62D16F65-5409-45F1-B2BA-488C283091E7}" srcOrd="0" destOrd="0" presId="urn:microsoft.com/office/officeart/2005/8/layout/default#1"/>
    <dgm:cxn modelId="{7F30AD36-8834-43BE-B281-7452977E5A41}" type="presOf" srcId="{6840DB3D-F17B-4331-A03E-08716E1647D1}" destId="{BE823297-7673-42FE-9641-8BB3F473849E}" srcOrd="0" destOrd="0" presId="urn:microsoft.com/office/officeart/2005/8/layout/default#1"/>
    <dgm:cxn modelId="{A74D926B-4E3B-49B5-B755-8F0531278898}" srcId="{7BE0D8D8-7CC6-4B52-85EB-639392EC1E6F}" destId="{6840DB3D-F17B-4331-A03E-08716E1647D1}" srcOrd="2" destOrd="0" parTransId="{7480F6FF-E362-4EF9-B596-0E659091BACD}" sibTransId="{91668D48-7E24-4535-972B-6C3C017EB77F}"/>
    <dgm:cxn modelId="{C9227311-7C92-4F6A-AF6F-4624AB1C3C41}" type="presParOf" srcId="{48D7DB86-5C6F-4A98-BEC5-09F6CC77CFB6}" destId="{62D16F65-5409-45F1-B2BA-488C283091E7}" srcOrd="0" destOrd="0" presId="urn:microsoft.com/office/officeart/2005/8/layout/default#1"/>
    <dgm:cxn modelId="{986ADAC6-D8FB-46F1-A895-8BCD0EAA26FE}" type="presParOf" srcId="{48D7DB86-5C6F-4A98-BEC5-09F6CC77CFB6}" destId="{E0CCF1CE-2187-4FA5-872C-CBDFF91C0ADD}" srcOrd="1" destOrd="0" presId="urn:microsoft.com/office/officeart/2005/8/layout/default#1"/>
    <dgm:cxn modelId="{57F1DA3D-1056-424B-9E69-2FD533BAAF67}" type="presParOf" srcId="{48D7DB86-5C6F-4A98-BEC5-09F6CC77CFB6}" destId="{F4673DCD-840A-4C06-A84A-F0334EC4970B}" srcOrd="2" destOrd="0" presId="urn:microsoft.com/office/officeart/2005/8/layout/default#1"/>
    <dgm:cxn modelId="{47881DB7-4D63-49D9-8099-CDD6451FF71A}" type="presParOf" srcId="{48D7DB86-5C6F-4A98-BEC5-09F6CC77CFB6}" destId="{F87FF52B-7C9D-4FAE-B6A1-8F120D256B33}" srcOrd="3" destOrd="0" presId="urn:microsoft.com/office/officeart/2005/8/layout/default#1"/>
    <dgm:cxn modelId="{9DB11882-9A17-4BF6-BE78-B53508E5D668}" type="presParOf" srcId="{48D7DB86-5C6F-4A98-BEC5-09F6CC77CFB6}" destId="{BE823297-7673-42FE-9641-8BB3F473849E}" srcOrd="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C82FF2-D578-41B9-BC3D-1540B7069DFE}"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ru-RU"/>
        </a:p>
      </dgm:t>
    </dgm:pt>
    <dgm:pt modelId="{1329DEBD-60AD-4DD4-B1F0-961F946B0460}">
      <dgm:prSet phldrT="[Текст]" custT="1"/>
      <dgm:spPr>
        <a:solidFill>
          <a:srgbClr val="00B0F0"/>
        </a:solidFill>
        <a:ln>
          <a:noFill/>
        </a:ln>
      </dgm:spPr>
      <dgm:t>
        <a:bodyPr/>
        <a:lstStyle/>
        <a:p>
          <a:r>
            <a:rPr lang="ru-RU" sz="2800" dirty="0" smtClean="0">
              <a:latin typeface="+mj-lt"/>
              <a:cs typeface="Times New Roman" pitchFamily="18" charset="0"/>
            </a:rPr>
            <a:t>Педагогические технологии</a:t>
          </a:r>
          <a:endParaRPr lang="ru-RU" sz="2800" dirty="0">
            <a:latin typeface="+mj-lt"/>
            <a:cs typeface="Times New Roman" pitchFamily="18" charset="0"/>
          </a:endParaRPr>
        </a:p>
      </dgm:t>
    </dgm:pt>
    <dgm:pt modelId="{EE93ABAE-EE60-4A33-8DCA-250366D8CE35}" type="parTrans" cxnId="{0855C620-2CBD-4763-AD6B-730F486B352C}">
      <dgm:prSet/>
      <dgm:spPr/>
      <dgm:t>
        <a:bodyPr/>
        <a:lstStyle/>
        <a:p>
          <a:endParaRPr lang="ru-RU"/>
        </a:p>
      </dgm:t>
    </dgm:pt>
    <dgm:pt modelId="{03E9EAB6-B665-4EBE-96A0-ADD87BAC17B3}" type="sibTrans" cxnId="{0855C620-2CBD-4763-AD6B-730F486B352C}">
      <dgm:prSet/>
      <dgm:spPr/>
      <dgm:t>
        <a:bodyPr/>
        <a:lstStyle/>
        <a:p>
          <a:endParaRPr lang="ru-RU"/>
        </a:p>
      </dgm:t>
    </dgm:pt>
    <dgm:pt modelId="{EA572284-2BCF-4EE5-B559-B6A6BC9D5D90}">
      <dgm:prSet phldrT="[Текст]" custT="1"/>
      <dgm:spPr>
        <a:solidFill>
          <a:srgbClr val="0070C0"/>
        </a:solidFill>
      </dgm:spPr>
      <dgm:t>
        <a:bodyPr/>
        <a:lstStyle/>
        <a:p>
          <a:r>
            <a:rPr lang="ru-RU" sz="2800" dirty="0" smtClean="0">
              <a:latin typeface="Times New Roman" pitchFamily="18" charset="0"/>
              <a:cs typeface="Times New Roman" pitchFamily="18" charset="0"/>
            </a:rPr>
            <a:t>Неимитационные</a:t>
          </a:r>
          <a:endParaRPr lang="ru-RU" sz="2000" dirty="0">
            <a:latin typeface="Times New Roman" pitchFamily="18" charset="0"/>
            <a:cs typeface="Times New Roman" pitchFamily="18" charset="0"/>
          </a:endParaRPr>
        </a:p>
      </dgm:t>
    </dgm:pt>
    <dgm:pt modelId="{AF3BA383-E7C7-46C4-9D17-F5F91E5D29C6}" type="parTrans" cxnId="{8075A095-03AF-4427-9D35-42F59DF1FF20}">
      <dgm:prSet/>
      <dgm:spPr/>
      <dgm:t>
        <a:bodyPr/>
        <a:lstStyle/>
        <a:p>
          <a:endParaRPr lang="ru-RU"/>
        </a:p>
      </dgm:t>
    </dgm:pt>
    <dgm:pt modelId="{4B0DEA5C-2CCA-4A8C-A381-A79D68CF577B}" type="sibTrans" cxnId="{8075A095-03AF-4427-9D35-42F59DF1FF20}">
      <dgm:prSet/>
      <dgm:spPr/>
      <dgm:t>
        <a:bodyPr/>
        <a:lstStyle/>
        <a:p>
          <a:endParaRPr lang="ru-RU"/>
        </a:p>
      </dgm:t>
    </dgm:pt>
    <dgm:pt modelId="{9A5BE1AA-8F94-4886-9E88-A4989D995FBD}">
      <dgm:prSet phldrT="[Текст]" custT="1"/>
      <dgm:spPr>
        <a:solidFill>
          <a:srgbClr val="2EC1DE"/>
        </a:solidFill>
      </dgm:spPr>
      <dgm:t>
        <a:bodyPr/>
        <a:lstStyle/>
        <a:p>
          <a:r>
            <a:rPr lang="ru-RU" sz="2400" dirty="0" smtClean="0">
              <a:latin typeface="Times New Roman" pitchFamily="18" charset="0"/>
              <a:cs typeface="Times New Roman" pitchFamily="18" charset="0"/>
            </a:rPr>
            <a:t>Проблемные лекции</a:t>
          </a:r>
          <a:endParaRPr lang="ru-RU" sz="2400" dirty="0">
            <a:latin typeface="Times New Roman" pitchFamily="18" charset="0"/>
            <a:cs typeface="Times New Roman" pitchFamily="18" charset="0"/>
          </a:endParaRPr>
        </a:p>
      </dgm:t>
    </dgm:pt>
    <dgm:pt modelId="{CE9AD06F-E373-486A-8707-22E56A7FCE2D}" type="parTrans" cxnId="{3D861BBE-5ACA-435F-87AF-EC7D5C4C9722}">
      <dgm:prSet/>
      <dgm:spPr/>
      <dgm:t>
        <a:bodyPr/>
        <a:lstStyle/>
        <a:p>
          <a:endParaRPr lang="ru-RU"/>
        </a:p>
      </dgm:t>
    </dgm:pt>
    <dgm:pt modelId="{CF014130-031D-4A3C-AC8E-92E440B7649B}" type="sibTrans" cxnId="{3D861BBE-5ACA-435F-87AF-EC7D5C4C9722}">
      <dgm:prSet/>
      <dgm:spPr/>
      <dgm:t>
        <a:bodyPr/>
        <a:lstStyle/>
        <a:p>
          <a:endParaRPr lang="ru-RU"/>
        </a:p>
      </dgm:t>
    </dgm:pt>
    <dgm:pt modelId="{C9F85772-A73D-427E-8780-3A28D79E800F}">
      <dgm:prSet phldrT="[Текст]" custT="1"/>
      <dgm:spPr>
        <a:solidFill>
          <a:srgbClr val="2EC1DE"/>
        </a:solidFill>
      </dgm:spPr>
      <dgm:t>
        <a:bodyPr/>
        <a:lstStyle/>
        <a:p>
          <a:r>
            <a:rPr lang="ru-RU" sz="2400" dirty="0" smtClean="0">
              <a:latin typeface="Times New Roman" pitchFamily="18" charset="0"/>
              <a:cs typeface="Times New Roman" pitchFamily="18" charset="0"/>
            </a:rPr>
            <a:t>Проблемные семинары</a:t>
          </a:r>
          <a:endParaRPr lang="ru-RU" sz="2400" dirty="0">
            <a:latin typeface="Times New Roman" pitchFamily="18" charset="0"/>
            <a:cs typeface="Times New Roman" pitchFamily="18" charset="0"/>
          </a:endParaRPr>
        </a:p>
      </dgm:t>
    </dgm:pt>
    <dgm:pt modelId="{6699CCE9-A1A5-4161-AD04-FBB264DD6BE3}" type="parTrans" cxnId="{7B410259-F84D-4216-B5B8-AE55F8693825}">
      <dgm:prSet/>
      <dgm:spPr/>
      <dgm:t>
        <a:bodyPr/>
        <a:lstStyle/>
        <a:p>
          <a:endParaRPr lang="ru-RU"/>
        </a:p>
      </dgm:t>
    </dgm:pt>
    <dgm:pt modelId="{29B63E28-1ECC-4D05-B736-38FB9DA30545}" type="sibTrans" cxnId="{7B410259-F84D-4216-B5B8-AE55F8693825}">
      <dgm:prSet/>
      <dgm:spPr/>
      <dgm:t>
        <a:bodyPr/>
        <a:lstStyle/>
        <a:p>
          <a:endParaRPr lang="ru-RU"/>
        </a:p>
      </dgm:t>
    </dgm:pt>
    <dgm:pt modelId="{86517E62-2554-4A7F-A892-CF349B8C4A52}">
      <dgm:prSet phldrT="[Текст]" custT="1"/>
      <dgm:spPr>
        <a:solidFill>
          <a:srgbClr val="2EC1DE"/>
        </a:solidFill>
      </dgm:spPr>
      <dgm:t>
        <a:bodyPr/>
        <a:lstStyle/>
        <a:p>
          <a:r>
            <a:rPr lang="ru-RU" sz="2400" dirty="0" smtClean="0">
              <a:latin typeface="Times New Roman" pitchFamily="18" charset="0"/>
              <a:cs typeface="Times New Roman" pitchFamily="18" charset="0"/>
            </a:rPr>
            <a:t>Тематические дискуссии</a:t>
          </a:r>
          <a:endParaRPr lang="ru-RU" sz="2400" dirty="0">
            <a:latin typeface="Times New Roman" pitchFamily="18" charset="0"/>
            <a:cs typeface="Times New Roman" pitchFamily="18" charset="0"/>
          </a:endParaRPr>
        </a:p>
      </dgm:t>
    </dgm:pt>
    <dgm:pt modelId="{2F1D40BA-05F0-4D6A-98B1-508D06623994}" type="parTrans" cxnId="{4BCDE4ED-A829-442B-9849-4F980CA67115}">
      <dgm:prSet/>
      <dgm:spPr/>
      <dgm:t>
        <a:bodyPr/>
        <a:lstStyle/>
        <a:p>
          <a:endParaRPr lang="ru-RU"/>
        </a:p>
      </dgm:t>
    </dgm:pt>
    <dgm:pt modelId="{46924248-DC78-4FA3-8B0B-78FFD1DAEE9F}" type="sibTrans" cxnId="{4BCDE4ED-A829-442B-9849-4F980CA67115}">
      <dgm:prSet/>
      <dgm:spPr/>
      <dgm:t>
        <a:bodyPr/>
        <a:lstStyle/>
        <a:p>
          <a:endParaRPr lang="ru-RU"/>
        </a:p>
      </dgm:t>
    </dgm:pt>
    <dgm:pt modelId="{F83A9199-B280-46D5-BFD0-2836C96663CC}">
      <dgm:prSet phldrT="[Текст]" custT="1"/>
      <dgm:spPr>
        <a:solidFill>
          <a:srgbClr val="2EC1DE"/>
        </a:solidFill>
      </dgm:spPr>
      <dgm:t>
        <a:bodyPr/>
        <a:lstStyle/>
        <a:p>
          <a:r>
            <a:rPr lang="ru-RU" sz="2400" dirty="0" smtClean="0">
              <a:latin typeface="Times New Roman" pitchFamily="18" charset="0"/>
              <a:cs typeface="Times New Roman" pitchFamily="18" charset="0"/>
            </a:rPr>
            <a:t>Мозговая атака</a:t>
          </a:r>
          <a:endParaRPr lang="ru-RU" sz="2400" dirty="0">
            <a:latin typeface="Times New Roman" pitchFamily="18" charset="0"/>
            <a:cs typeface="Times New Roman" pitchFamily="18" charset="0"/>
          </a:endParaRPr>
        </a:p>
      </dgm:t>
    </dgm:pt>
    <dgm:pt modelId="{44118276-F80A-48AB-8E64-365B65360C48}" type="parTrans" cxnId="{E069B6BD-CAD3-48B6-AD21-325335F9030E}">
      <dgm:prSet/>
      <dgm:spPr/>
      <dgm:t>
        <a:bodyPr/>
        <a:lstStyle/>
        <a:p>
          <a:endParaRPr lang="ru-RU"/>
        </a:p>
      </dgm:t>
    </dgm:pt>
    <dgm:pt modelId="{3F8B3DD0-B959-4111-89E9-F06DEA260963}" type="sibTrans" cxnId="{E069B6BD-CAD3-48B6-AD21-325335F9030E}">
      <dgm:prSet/>
      <dgm:spPr/>
      <dgm:t>
        <a:bodyPr/>
        <a:lstStyle/>
        <a:p>
          <a:endParaRPr lang="ru-RU"/>
        </a:p>
      </dgm:t>
    </dgm:pt>
    <dgm:pt modelId="{8B4BFC29-E716-4272-8836-3FCA4089DE22}">
      <dgm:prSet phldrT="[Текст]" custT="1"/>
      <dgm:spPr>
        <a:solidFill>
          <a:srgbClr val="2EC1DE"/>
        </a:solidFill>
      </dgm:spPr>
      <dgm:t>
        <a:bodyPr/>
        <a:lstStyle/>
        <a:p>
          <a:r>
            <a:rPr lang="ru-RU" sz="2400" dirty="0" smtClean="0">
              <a:latin typeface="Times New Roman" pitchFamily="18" charset="0"/>
              <a:cs typeface="Times New Roman" pitchFamily="18" charset="0"/>
            </a:rPr>
            <a:t>«Круглый стол»</a:t>
          </a:r>
          <a:endParaRPr lang="ru-RU" sz="2400" dirty="0">
            <a:latin typeface="Times New Roman" pitchFamily="18" charset="0"/>
            <a:cs typeface="Times New Roman" pitchFamily="18" charset="0"/>
          </a:endParaRPr>
        </a:p>
      </dgm:t>
    </dgm:pt>
    <dgm:pt modelId="{9F234D87-75D4-44E9-B074-0FAC5ED4A652}" type="parTrans" cxnId="{6FF6F70B-E762-458B-AAF8-DD14EDB08C30}">
      <dgm:prSet/>
      <dgm:spPr/>
      <dgm:t>
        <a:bodyPr/>
        <a:lstStyle/>
        <a:p>
          <a:endParaRPr lang="ru-RU"/>
        </a:p>
      </dgm:t>
    </dgm:pt>
    <dgm:pt modelId="{FF386773-B6C5-4EDF-8F67-BA240D468145}" type="sibTrans" cxnId="{6FF6F70B-E762-458B-AAF8-DD14EDB08C30}">
      <dgm:prSet/>
      <dgm:spPr/>
      <dgm:t>
        <a:bodyPr/>
        <a:lstStyle/>
        <a:p>
          <a:endParaRPr lang="ru-RU"/>
        </a:p>
      </dgm:t>
    </dgm:pt>
    <dgm:pt modelId="{7F04B95A-DB76-4C07-A318-2D9A1EE9F701}">
      <dgm:prSet phldrT="[Текст]" custT="1"/>
      <dgm:spPr>
        <a:solidFill>
          <a:srgbClr val="2EC1DE"/>
        </a:solidFill>
      </dgm:spPr>
      <dgm:t>
        <a:bodyPr/>
        <a:lstStyle/>
        <a:p>
          <a:r>
            <a:rPr lang="ru-RU" sz="2400" dirty="0" smtClean="0">
              <a:latin typeface="Times New Roman" pitchFamily="18" charset="0"/>
              <a:cs typeface="Times New Roman" pitchFamily="18" charset="0"/>
            </a:rPr>
            <a:t>Педагогические </a:t>
          </a:r>
        </a:p>
        <a:p>
          <a:r>
            <a:rPr lang="ru-RU" sz="2400" dirty="0" smtClean="0">
              <a:latin typeface="Times New Roman" pitchFamily="18" charset="0"/>
              <a:cs typeface="Times New Roman" pitchFamily="18" charset="0"/>
            </a:rPr>
            <a:t>игровые упражнения</a:t>
          </a:r>
          <a:endParaRPr lang="ru-RU" sz="2400" dirty="0">
            <a:latin typeface="Times New Roman" pitchFamily="18" charset="0"/>
            <a:cs typeface="Times New Roman" pitchFamily="18" charset="0"/>
          </a:endParaRPr>
        </a:p>
      </dgm:t>
    </dgm:pt>
    <dgm:pt modelId="{8681926E-94B9-4AF2-B019-BDAF05C7EB46}" type="parTrans" cxnId="{D99071D7-2769-4A04-A062-035EDB12AB51}">
      <dgm:prSet/>
      <dgm:spPr/>
      <dgm:t>
        <a:bodyPr/>
        <a:lstStyle/>
        <a:p>
          <a:endParaRPr lang="ru-RU"/>
        </a:p>
      </dgm:t>
    </dgm:pt>
    <dgm:pt modelId="{D926EA6F-BECD-41A2-994E-B8B384310871}" type="sibTrans" cxnId="{D99071D7-2769-4A04-A062-035EDB12AB51}">
      <dgm:prSet/>
      <dgm:spPr/>
      <dgm:t>
        <a:bodyPr/>
        <a:lstStyle/>
        <a:p>
          <a:endParaRPr lang="ru-RU"/>
        </a:p>
      </dgm:t>
    </dgm:pt>
    <dgm:pt modelId="{E8E8350C-1FAB-4998-8DE2-5843BB1ED1C6}">
      <dgm:prSet phldrT="[Текст]" custT="1"/>
      <dgm:spPr>
        <a:solidFill>
          <a:srgbClr val="2EC1DE"/>
        </a:solidFill>
      </dgm:spPr>
      <dgm:t>
        <a:bodyPr/>
        <a:lstStyle/>
        <a:p>
          <a:r>
            <a:rPr lang="ru-RU" sz="2400" dirty="0" smtClean="0">
              <a:latin typeface="Times New Roman" pitchFamily="18" charset="0"/>
              <a:cs typeface="Times New Roman" pitchFamily="18" charset="0"/>
            </a:rPr>
            <a:t>Стажировка</a:t>
          </a:r>
          <a:endParaRPr lang="ru-RU" sz="2400" dirty="0">
            <a:latin typeface="Times New Roman" pitchFamily="18" charset="0"/>
            <a:cs typeface="Times New Roman" pitchFamily="18" charset="0"/>
          </a:endParaRPr>
        </a:p>
      </dgm:t>
    </dgm:pt>
    <dgm:pt modelId="{9B81512F-55C3-48D2-884A-9EB821FCD325}" type="parTrans" cxnId="{48627D66-7D42-4DA5-95BD-7DAEEA549566}">
      <dgm:prSet/>
      <dgm:spPr/>
      <dgm:t>
        <a:bodyPr/>
        <a:lstStyle/>
        <a:p>
          <a:endParaRPr lang="ru-RU"/>
        </a:p>
      </dgm:t>
    </dgm:pt>
    <dgm:pt modelId="{9E27C445-6AA4-4D2A-98C4-947822BCA5F1}" type="sibTrans" cxnId="{48627D66-7D42-4DA5-95BD-7DAEEA549566}">
      <dgm:prSet/>
      <dgm:spPr/>
      <dgm:t>
        <a:bodyPr/>
        <a:lstStyle/>
        <a:p>
          <a:endParaRPr lang="ru-RU"/>
        </a:p>
      </dgm:t>
    </dgm:pt>
    <dgm:pt modelId="{D0E3F11A-E8C7-4263-9F9A-18D31733C599}" type="pres">
      <dgm:prSet presAssocID="{34C82FF2-D578-41B9-BC3D-1540B7069DFE}" presName="diagram" presStyleCnt="0">
        <dgm:presLayoutVars>
          <dgm:dir/>
          <dgm:resizeHandles val="exact"/>
        </dgm:presLayoutVars>
      </dgm:prSet>
      <dgm:spPr/>
      <dgm:t>
        <a:bodyPr/>
        <a:lstStyle/>
        <a:p>
          <a:endParaRPr lang="ru-RU"/>
        </a:p>
      </dgm:t>
    </dgm:pt>
    <dgm:pt modelId="{C7B85BCC-2164-4D4C-8E54-A270647B747A}" type="pres">
      <dgm:prSet presAssocID="{1329DEBD-60AD-4DD4-B1F0-961F946B0460}" presName="node" presStyleLbl="node1" presStyleIdx="0" presStyleCnt="9" custScaleX="236490" custScaleY="27733" custLinFactNeighborX="27814" custLinFactNeighborY="-83550">
        <dgm:presLayoutVars>
          <dgm:bulletEnabled val="1"/>
        </dgm:presLayoutVars>
      </dgm:prSet>
      <dgm:spPr/>
      <dgm:t>
        <a:bodyPr/>
        <a:lstStyle/>
        <a:p>
          <a:endParaRPr lang="ru-RU"/>
        </a:p>
      </dgm:t>
    </dgm:pt>
    <dgm:pt modelId="{538D2C3E-A6AE-4D20-8C84-0C0FFA12F6C4}" type="pres">
      <dgm:prSet presAssocID="{03E9EAB6-B665-4EBE-96A0-ADD87BAC17B3}" presName="sibTrans" presStyleCnt="0"/>
      <dgm:spPr/>
    </dgm:pt>
    <dgm:pt modelId="{301C358B-AF37-4BB5-A747-7A267E22A7AF}" type="pres">
      <dgm:prSet presAssocID="{EA572284-2BCF-4EE5-B559-B6A6BC9D5D90}" presName="node" presStyleLbl="node1" presStyleIdx="1" presStyleCnt="9" custScaleY="23314" custLinFactNeighborX="48768" custLinFactNeighborY="-48976">
        <dgm:presLayoutVars>
          <dgm:bulletEnabled val="1"/>
        </dgm:presLayoutVars>
      </dgm:prSet>
      <dgm:spPr/>
      <dgm:t>
        <a:bodyPr/>
        <a:lstStyle/>
        <a:p>
          <a:endParaRPr lang="ru-RU"/>
        </a:p>
      </dgm:t>
    </dgm:pt>
    <dgm:pt modelId="{162C1645-3944-4AFB-B8A5-325FC773DB83}" type="pres">
      <dgm:prSet presAssocID="{4B0DEA5C-2CCA-4A8C-A381-A79D68CF577B}" presName="sibTrans" presStyleCnt="0"/>
      <dgm:spPr/>
    </dgm:pt>
    <dgm:pt modelId="{D4F4D45B-0671-4C8D-BF51-F53F51FA5AFA}" type="pres">
      <dgm:prSet presAssocID="{9A5BE1AA-8F94-4886-9E88-A4989D995FBD}" presName="node" presStyleLbl="node1" presStyleIdx="2" presStyleCnt="9" custScaleY="23314" custLinFactNeighborX="-60492" custLinFactNeighborY="-22505">
        <dgm:presLayoutVars>
          <dgm:bulletEnabled val="1"/>
        </dgm:presLayoutVars>
      </dgm:prSet>
      <dgm:spPr/>
      <dgm:t>
        <a:bodyPr/>
        <a:lstStyle/>
        <a:p>
          <a:endParaRPr lang="ru-RU"/>
        </a:p>
      </dgm:t>
    </dgm:pt>
    <dgm:pt modelId="{F806A5FE-208A-4BBB-8938-11AA32C92BB4}" type="pres">
      <dgm:prSet presAssocID="{CF014130-031D-4A3C-AC8E-92E440B7649B}" presName="sibTrans" presStyleCnt="0"/>
      <dgm:spPr/>
    </dgm:pt>
    <dgm:pt modelId="{0E233430-2335-4886-81B3-DA65500864C9}" type="pres">
      <dgm:prSet presAssocID="{C9F85772-A73D-427E-8780-3A28D79E800F}" presName="node" presStyleLbl="node1" presStyleIdx="3" presStyleCnt="9" custScaleY="23314" custLinFactNeighborX="49508" custLinFactNeighborY="-35083">
        <dgm:presLayoutVars>
          <dgm:bulletEnabled val="1"/>
        </dgm:presLayoutVars>
      </dgm:prSet>
      <dgm:spPr/>
      <dgm:t>
        <a:bodyPr/>
        <a:lstStyle/>
        <a:p>
          <a:endParaRPr lang="ru-RU"/>
        </a:p>
      </dgm:t>
    </dgm:pt>
    <dgm:pt modelId="{EC05EBBD-A479-453B-A5A7-CC84F88402FA}" type="pres">
      <dgm:prSet presAssocID="{29B63E28-1ECC-4D05-B736-38FB9DA30545}" presName="sibTrans" presStyleCnt="0"/>
      <dgm:spPr/>
    </dgm:pt>
    <dgm:pt modelId="{BB8748F6-4808-4485-BCDB-1C28AA5366CA}" type="pres">
      <dgm:prSet presAssocID="{86517E62-2554-4A7F-A892-CF349B8C4A52}" presName="node" presStyleLbl="node1" presStyleIdx="4" presStyleCnt="9" custScaleY="23314" custLinFactNeighborX="-60492" custLinFactNeighborY="-7679">
        <dgm:presLayoutVars>
          <dgm:bulletEnabled val="1"/>
        </dgm:presLayoutVars>
      </dgm:prSet>
      <dgm:spPr/>
      <dgm:t>
        <a:bodyPr/>
        <a:lstStyle/>
        <a:p>
          <a:endParaRPr lang="ru-RU"/>
        </a:p>
      </dgm:t>
    </dgm:pt>
    <dgm:pt modelId="{DF55D638-1E76-4F15-AF21-423296F60919}" type="pres">
      <dgm:prSet presAssocID="{46924248-DC78-4FA3-8B0B-78FFD1DAEE9F}" presName="sibTrans" presStyleCnt="0"/>
      <dgm:spPr/>
    </dgm:pt>
    <dgm:pt modelId="{4470D2FB-1D2F-464A-B29E-66ACC902D627}" type="pres">
      <dgm:prSet presAssocID="{F83A9199-B280-46D5-BFD0-2836C96663CC}" presName="node" presStyleLbl="node1" presStyleIdx="5" presStyleCnt="9" custScaleY="23314" custLinFactNeighborX="49508" custLinFactNeighborY="-20257">
        <dgm:presLayoutVars>
          <dgm:bulletEnabled val="1"/>
        </dgm:presLayoutVars>
      </dgm:prSet>
      <dgm:spPr/>
      <dgm:t>
        <a:bodyPr/>
        <a:lstStyle/>
        <a:p>
          <a:endParaRPr lang="ru-RU"/>
        </a:p>
      </dgm:t>
    </dgm:pt>
    <dgm:pt modelId="{17F10DCF-0BBD-4853-909F-92EAB90C11F7}" type="pres">
      <dgm:prSet presAssocID="{3F8B3DD0-B959-4111-89E9-F06DEA260963}" presName="sibTrans" presStyleCnt="0"/>
      <dgm:spPr/>
    </dgm:pt>
    <dgm:pt modelId="{3503B0AC-C6C9-4C51-A981-4BFF86303177}" type="pres">
      <dgm:prSet presAssocID="{8B4BFC29-E716-4272-8836-3FCA4089DE22}" presName="node" presStyleLbl="node1" presStyleIdx="6" presStyleCnt="9" custScaleY="23314" custLinFactNeighborX="-60492" custLinFactNeighborY="7147">
        <dgm:presLayoutVars>
          <dgm:bulletEnabled val="1"/>
        </dgm:presLayoutVars>
      </dgm:prSet>
      <dgm:spPr/>
      <dgm:t>
        <a:bodyPr/>
        <a:lstStyle/>
        <a:p>
          <a:endParaRPr lang="ru-RU"/>
        </a:p>
      </dgm:t>
    </dgm:pt>
    <dgm:pt modelId="{790489C9-DB9C-4ED4-90DA-316B71847A14}" type="pres">
      <dgm:prSet presAssocID="{FF386773-B6C5-4EDF-8F67-BA240D468145}" presName="sibTrans" presStyleCnt="0"/>
      <dgm:spPr/>
    </dgm:pt>
    <dgm:pt modelId="{FE736234-FE6A-43EA-8F94-0BEFF7FA4909}" type="pres">
      <dgm:prSet presAssocID="{7F04B95A-DB76-4C07-A318-2D9A1EE9F701}" presName="node" presStyleLbl="node1" presStyleIdx="7" presStyleCnt="9" custScaleY="41951" custLinFactNeighborX="49508" custLinFactNeighborY="-5431">
        <dgm:presLayoutVars>
          <dgm:bulletEnabled val="1"/>
        </dgm:presLayoutVars>
      </dgm:prSet>
      <dgm:spPr/>
      <dgm:t>
        <a:bodyPr/>
        <a:lstStyle/>
        <a:p>
          <a:endParaRPr lang="ru-RU"/>
        </a:p>
      </dgm:t>
    </dgm:pt>
    <dgm:pt modelId="{8EE9A709-A363-4BED-A6A0-E98E171AC5C9}" type="pres">
      <dgm:prSet presAssocID="{D926EA6F-BECD-41A2-994E-B8B384310871}" presName="sibTrans" presStyleCnt="0"/>
      <dgm:spPr/>
    </dgm:pt>
    <dgm:pt modelId="{BCA91487-FC75-439A-BA5A-BDD72AF7B202}" type="pres">
      <dgm:prSet presAssocID="{E8E8350C-1FAB-4998-8DE2-5843BB1ED1C6}" presName="node" presStyleLbl="node1" presStyleIdx="8" presStyleCnt="9" custScaleY="23314" custLinFactNeighborX="-61232" custLinFactNeighborY="30654">
        <dgm:presLayoutVars>
          <dgm:bulletEnabled val="1"/>
        </dgm:presLayoutVars>
      </dgm:prSet>
      <dgm:spPr/>
      <dgm:t>
        <a:bodyPr/>
        <a:lstStyle/>
        <a:p>
          <a:endParaRPr lang="ru-RU"/>
        </a:p>
      </dgm:t>
    </dgm:pt>
  </dgm:ptLst>
  <dgm:cxnLst>
    <dgm:cxn modelId="{AFC03CEE-7A68-4A5C-A642-F2321719B988}" type="presOf" srcId="{F83A9199-B280-46D5-BFD0-2836C96663CC}" destId="{4470D2FB-1D2F-464A-B29E-66ACC902D627}" srcOrd="0" destOrd="0" presId="urn:microsoft.com/office/officeart/2005/8/layout/default#2"/>
    <dgm:cxn modelId="{5E209F16-DCAB-4322-ADFB-6917FD0CBC1E}" type="presOf" srcId="{C9F85772-A73D-427E-8780-3A28D79E800F}" destId="{0E233430-2335-4886-81B3-DA65500864C9}" srcOrd="0" destOrd="0" presId="urn:microsoft.com/office/officeart/2005/8/layout/default#2"/>
    <dgm:cxn modelId="{48627D66-7D42-4DA5-95BD-7DAEEA549566}" srcId="{34C82FF2-D578-41B9-BC3D-1540B7069DFE}" destId="{E8E8350C-1FAB-4998-8DE2-5843BB1ED1C6}" srcOrd="8" destOrd="0" parTransId="{9B81512F-55C3-48D2-884A-9EB821FCD325}" sibTransId="{9E27C445-6AA4-4D2A-98C4-947822BCA5F1}"/>
    <dgm:cxn modelId="{7DBBA5F9-E540-42D5-8620-1A60EBD8AC5A}" type="presOf" srcId="{34C82FF2-D578-41B9-BC3D-1540B7069DFE}" destId="{D0E3F11A-E8C7-4263-9F9A-18D31733C599}" srcOrd="0" destOrd="0" presId="urn:microsoft.com/office/officeart/2005/8/layout/default#2"/>
    <dgm:cxn modelId="{7B410259-F84D-4216-B5B8-AE55F8693825}" srcId="{34C82FF2-D578-41B9-BC3D-1540B7069DFE}" destId="{C9F85772-A73D-427E-8780-3A28D79E800F}" srcOrd="3" destOrd="0" parTransId="{6699CCE9-A1A5-4161-AD04-FBB264DD6BE3}" sibTransId="{29B63E28-1ECC-4D05-B736-38FB9DA30545}"/>
    <dgm:cxn modelId="{295FB9E3-B5DF-4319-A5F0-9C5AD11B6EB2}" type="presOf" srcId="{8B4BFC29-E716-4272-8836-3FCA4089DE22}" destId="{3503B0AC-C6C9-4C51-A981-4BFF86303177}" srcOrd="0" destOrd="0" presId="urn:microsoft.com/office/officeart/2005/8/layout/default#2"/>
    <dgm:cxn modelId="{A0FF26EE-27DA-42C0-A5BC-D42BC2788EEC}" type="presOf" srcId="{E8E8350C-1FAB-4998-8DE2-5843BB1ED1C6}" destId="{BCA91487-FC75-439A-BA5A-BDD72AF7B202}" srcOrd="0" destOrd="0" presId="urn:microsoft.com/office/officeart/2005/8/layout/default#2"/>
    <dgm:cxn modelId="{E069B6BD-CAD3-48B6-AD21-325335F9030E}" srcId="{34C82FF2-D578-41B9-BC3D-1540B7069DFE}" destId="{F83A9199-B280-46D5-BFD0-2836C96663CC}" srcOrd="5" destOrd="0" parTransId="{44118276-F80A-48AB-8E64-365B65360C48}" sibTransId="{3F8B3DD0-B959-4111-89E9-F06DEA260963}"/>
    <dgm:cxn modelId="{0855C620-2CBD-4763-AD6B-730F486B352C}" srcId="{34C82FF2-D578-41B9-BC3D-1540B7069DFE}" destId="{1329DEBD-60AD-4DD4-B1F0-961F946B0460}" srcOrd="0" destOrd="0" parTransId="{EE93ABAE-EE60-4A33-8DCA-250366D8CE35}" sibTransId="{03E9EAB6-B665-4EBE-96A0-ADD87BAC17B3}"/>
    <dgm:cxn modelId="{4BCDE4ED-A829-442B-9849-4F980CA67115}" srcId="{34C82FF2-D578-41B9-BC3D-1540B7069DFE}" destId="{86517E62-2554-4A7F-A892-CF349B8C4A52}" srcOrd="4" destOrd="0" parTransId="{2F1D40BA-05F0-4D6A-98B1-508D06623994}" sibTransId="{46924248-DC78-4FA3-8B0B-78FFD1DAEE9F}"/>
    <dgm:cxn modelId="{FCAF70FE-6D61-47A1-8EC2-291E2492EB9E}" type="presOf" srcId="{86517E62-2554-4A7F-A892-CF349B8C4A52}" destId="{BB8748F6-4808-4485-BCDB-1C28AA5366CA}" srcOrd="0" destOrd="0" presId="urn:microsoft.com/office/officeart/2005/8/layout/default#2"/>
    <dgm:cxn modelId="{D99071D7-2769-4A04-A062-035EDB12AB51}" srcId="{34C82FF2-D578-41B9-BC3D-1540B7069DFE}" destId="{7F04B95A-DB76-4C07-A318-2D9A1EE9F701}" srcOrd="7" destOrd="0" parTransId="{8681926E-94B9-4AF2-B019-BDAF05C7EB46}" sibTransId="{D926EA6F-BECD-41A2-994E-B8B384310871}"/>
    <dgm:cxn modelId="{8E9D08E1-56F5-49B2-815B-15BF3ECBBE3B}" type="presOf" srcId="{9A5BE1AA-8F94-4886-9E88-A4989D995FBD}" destId="{D4F4D45B-0671-4C8D-BF51-F53F51FA5AFA}" srcOrd="0" destOrd="0" presId="urn:microsoft.com/office/officeart/2005/8/layout/default#2"/>
    <dgm:cxn modelId="{E5444F37-52A8-4D27-BFD8-E1F250943316}" type="presOf" srcId="{7F04B95A-DB76-4C07-A318-2D9A1EE9F701}" destId="{FE736234-FE6A-43EA-8F94-0BEFF7FA4909}" srcOrd="0" destOrd="0" presId="urn:microsoft.com/office/officeart/2005/8/layout/default#2"/>
    <dgm:cxn modelId="{6FF6F70B-E762-458B-AAF8-DD14EDB08C30}" srcId="{34C82FF2-D578-41B9-BC3D-1540B7069DFE}" destId="{8B4BFC29-E716-4272-8836-3FCA4089DE22}" srcOrd="6" destOrd="0" parTransId="{9F234D87-75D4-44E9-B074-0FAC5ED4A652}" sibTransId="{FF386773-B6C5-4EDF-8F67-BA240D468145}"/>
    <dgm:cxn modelId="{3D861BBE-5ACA-435F-87AF-EC7D5C4C9722}" srcId="{34C82FF2-D578-41B9-BC3D-1540B7069DFE}" destId="{9A5BE1AA-8F94-4886-9E88-A4989D995FBD}" srcOrd="2" destOrd="0" parTransId="{CE9AD06F-E373-486A-8707-22E56A7FCE2D}" sibTransId="{CF014130-031D-4A3C-AC8E-92E440B7649B}"/>
    <dgm:cxn modelId="{63950021-4F60-4918-875C-BB76F17B1324}" type="presOf" srcId="{1329DEBD-60AD-4DD4-B1F0-961F946B0460}" destId="{C7B85BCC-2164-4D4C-8E54-A270647B747A}" srcOrd="0" destOrd="0" presId="urn:microsoft.com/office/officeart/2005/8/layout/default#2"/>
    <dgm:cxn modelId="{992FC5E2-D716-4E1E-BC3E-1590B836EC51}" type="presOf" srcId="{EA572284-2BCF-4EE5-B559-B6A6BC9D5D90}" destId="{301C358B-AF37-4BB5-A747-7A267E22A7AF}" srcOrd="0" destOrd="0" presId="urn:microsoft.com/office/officeart/2005/8/layout/default#2"/>
    <dgm:cxn modelId="{8075A095-03AF-4427-9D35-42F59DF1FF20}" srcId="{34C82FF2-D578-41B9-BC3D-1540B7069DFE}" destId="{EA572284-2BCF-4EE5-B559-B6A6BC9D5D90}" srcOrd="1" destOrd="0" parTransId="{AF3BA383-E7C7-46C4-9D17-F5F91E5D29C6}" sibTransId="{4B0DEA5C-2CCA-4A8C-A381-A79D68CF577B}"/>
    <dgm:cxn modelId="{3B6D04F0-913A-4991-BEC9-F1E605A9A619}" type="presParOf" srcId="{D0E3F11A-E8C7-4263-9F9A-18D31733C599}" destId="{C7B85BCC-2164-4D4C-8E54-A270647B747A}" srcOrd="0" destOrd="0" presId="urn:microsoft.com/office/officeart/2005/8/layout/default#2"/>
    <dgm:cxn modelId="{DFDCFAD5-5419-42A6-8AE1-B75331CF802C}" type="presParOf" srcId="{D0E3F11A-E8C7-4263-9F9A-18D31733C599}" destId="{538D2C3E-A6AE-4D20-8C84-0C0FFA12F6C4}" srcOrd="1" destOrd="0" presId="urn:microsoft.com/office/officeart/2005/8/layout/default#2"/>
    <dgm:cxn modelId="{ADD3F2F5-2F00-4550-B971-7ABDA30C0A40}" type="presParOf" srcId="{D0E3F11A-E8C7-4263-9F9A-18D31733C599}" destId="{301C358B-AF37-4BB5-A747-7A267E22A7AF}" srcOrd="2" destOrd="0" presId="urn:microsoft.com/office/officeart/2005/8/layout/default#2"/>
    <dgm:cxn modelId="{B72505DE-8339-47DC-A399-5C9E578A9FB1}" type="presParOf" srcId="{D0E3F11A-E8C7-4263-9F9A-18D31733C599}" destId="{162C1645-3944-4AFB-B8A5-325FC773DB83}" srcOrd="3" destOrd="0" presId="urn:microsoft.com/office/officeart/2005/8/layout/default#2"/>
    <dgm:cxn modelId="{F1227E75-50B9-4C1E-AF08-5AB24D6E99D5}" type="presParOf" srcId="{D0E3F11A-E8C7-4263-9F9A-18D31733C599}" destId="{D4F4D45B-0671-4C8D-BF51-F53F51FA5AFA}" srcOrd="4" destOrd="0" presId="urn:microsoft.com/office/officeart/2005/8/layout/default#2"/>
    <dgm:cxn modelId="{58032236-2D5E-4DE1-9BED-C58BD43A1A2F}" type="presParOf" srcId="{D0E3F11A-E8C7-4263-9F9A-18D31733C599}" destId="{F806A5FE-208A-4BBB-8938-11AA32C92BB4}" srcOrd="5" destOrd="0" presId="urn:microsoft.com/office/officeart/2005/8/layout/default#2"/>
    <dgm:cxn modelId="{D024429C-EA95-4283-8FF2-48059401E734}" type="presParOf" srcId="{D0E3F11A-E8C7-4263-9F9A-18D31733C599}" destId="{0E233430-2335-4886-81B3-DA65500864C9}" srcOrd="6" destOrd="0" presId="urn:microsoft.com/office/officeart/2005/8/layout/default#2"/>
    <dgm:cxn modelId="{F4ACE084-98FC-4B43-BA55-81078F6DEF01}" type="presParOf" srcId="{D0E3F11A-E8C7-4263-9F9A-18D31733C599}" destId="{EC05EBBD-A479-453B-A5A7-CC84F88402FA}" srcOrd="7" destOrd="0" presId="urn:microsoft.com/office/officeart/2005/8/layout/default#2"/>
    <dgm:cxn modelId="{DA26323C-5CDA-4D35-AE8C-A2A43AC240D7}" type="presParOf" srcId="{D0E3F11A-E8C7-4263-9F9A-18D31733C599}" destId="{BB8748F6-4808-4485-BCDB-1C28AA5366CA}" srcOrd="8" destOrd="0" presId="urn:microsoft.com/office/officeart/2005/8/layout/default#2"/>
    <dgm:cxn modelId="{95B4CD5E-3A00-4211-B017-8C4CB461D0CF}" type="presParOf" srcId="{D0E3F11A-E8C7-4263-9F9A-18D31733C599}" destId="{DF55D638-1E76-4F15-AF21-423296F60919}" srcOrd="9" destOrd="0" presId="urn:microsoft.com/office/officeart/2005/8/layout/default#2"/>
    <dgm:cxn modelId="{E6894F7C-8BE4-44CB-B3E1-2E108A4DDA40}" type="presParOf" srcId="{D0E3F11A-E8C7-4263-9F9A-18D31733C599}" destId="{4470D2FB-1D2F-464A-B29E-66ACC902D627}" srcOrd="10" destOrd="0" presId="urn:microsoft.com/office/officeart/2005/8/layout/default#2"/>
    <dgm:cxn modelId="{CBD3A2DA-FE86-484B-9618-83ACC583DCEC}" type="presParOf" srcId="{D0E3F11A-E8C7-4263-9F9A-18D31733C599}" destId="{17F10DCF-0BBD-4853-909F-92EAB90C11F7}" srcOrd="11" destOrd="0" presId="urn:microsoft.com/office/officeart/2005/8/layout/default#2"/>
    <dgm:cxn modelId="{9CB42A12-1EE7-4D35-8149-98B159119AB9}" type="presParOf" srcId="{D0E3F11A-E8C7-4263-9F9A-18D31733C599}" destId="{3503B0AC-C6C9-4C51-A981-4BFF86303177}" srcOrd="12" destOrd="0" presId="urn:microsoft.com/office/officeart/2005/8/layout/default#2"/>
    <dgm:cxn modelId="{FE7106BF-A52A-4221-B8B7-00634CF52DA9}" type="presParOf" srcId="{D0E3F11A-E8C7-4263-9F9A-18D31733C599}" destId="{790489C9-DB9C-4ED4-90DA-316B71847A14}" srcOrd="13" destOrd="0" presId="urn:microsoft.com/office/officeart/2005/8/layout/default#2"/>
    <dgm:cxn modelId="{A0718452-21EF-4659-95F6-0198567A1EAA}" type="presParOf" srcId="{D0E3F11A-E8C7-4263-9F9A-18D31733C599}" destId="{FE736234-FE6A-43EA-8F94-0BEFF7FA4909}" srcOrd="14" destOrd="0" presId="urn:microsoft.com/office/officeart/2005/8/layout/default#2"/>
    <dgm:cxn modelId="{361BB2C2-F3C9-4AFB-B19A-0617BC114F67}" type="presParOf" srcId="{D0E3F11A-E8C7-4263-9F9A-18D31733C599}" destId="{8EE9A709-A363-4BED-A6A0-E98E171AC5C9}" srcOrd="15" destOrd="0" presId="urn:microsoft.com/office/officeart/2005/8/layout/default#2"/>
    <dgm:cxn modelId="{1AD26D9C-0FD0-4195-A126-ECC32E0B3C03}" type="presParOf" srcId="{D0E3F11A-E8C7-4263-9F9A-18D31733C599}" destId="{BCA91487-FC75-439A-BA5A-BDD72AF7B202}" srcOrd="16" destOrd="0" presId="urn:microsoft.com/office/officeart/2005/8/layout/default#2"/>
  </dgm:cxnLst>
  <dgm:bg>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6D8DB4-7043-4472-AB87-CD1AA7616D5B}"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ru-RU"/>
        </a:p>
      </dgm:t>
    </dgm:pt>
    <dgm:pt modelId="{B3F89FC5-2C30-493A-9797-9B4364E7E8A6}">
      <dgm:prSet phldrT="[Текст]"/>
      <dgm:spPr>
        <a:solidFill>
          <a:srgbClr val="00B0F0"/>
        </a:solidFill>
      </dgm:spPr>
      <dgm:t>
        <a:bodyPr/>
        <a:lstStyle/>
        <a:p>
          <a:pPr algn="ctr"/>
          <a:r>
            <a:rPr lang="ru-RU" dirty="0" smtClean="0">
              <a:latin typeface="Times New Roman" pitchFamily="18" charset="0"/>
              <a:cs typeface="Times New Roman" pitchFamily="18" charset="0"/>
            </a:rPr>
            <a:t>Педагогические технологии</a:t>
          </a:r>
          <a:endParaRPr lang="ru-RU" dirty="0"/>
        </a:p>
      </dgm:t>
    </dgm:pt>
    <dgm:pt modelId="{E64654C5-2303-4171-9492-0311A33A3140}" type="parTrans" cxnId="{9F7011F3-B95D-473E-9593-05B99B73BAFB}">
      <dgm:prSet/>
      <dgm:spPr/>
      <dgm:t>
        <a:bodyPr/>
        <a:lstStyle/>
        <a:p>
          <a:endParaRPr lang="ru-RU"/>
        </a:p>
      </dgm:t>
    </dgm:pt>
    <dgm:pt modelId="{935B00BE-4069-4E06-9F56-F718A4B42021}" type="sibTrans" cxnId="{9F7011F3-B95D-473E-9593-05B99B73BAFB}">
      <dgm:prSet/>
      <dgm:spPr/>
      <dgm:t>
        <a:bodyPr/>
        <a:lstStyle/>
        <a:p>
          <a:endParaRPr lang="ru-RU"/>
        </a:p>
      </dgm:t>
    </dgm:pt>
    <dgm:pt modelId="{E9DF24E7-FC82-4F11-8537-25453EE1814B}">
      <dgm:prSet phldrT="[Текст]" custT="1"/>
      <dgm:spPr>
        <a:solidFill>
          <a:srgbClr val="FF9999"/>
        </a:solidFill>
      </dgm:spPr>
      <dgm:t>
        <a:bodyPr/>
        <a:lstStyle/>
        <a:p>
          <a:r>
            <a:rPr lang="ru-RU" sz="1600" dirty="0" smtClean="0">
              <a:latin typeface="Times New Roman" pitchFamily="18" charset="0"/>
              <a:cs typeface="Times New Roman" pitchFamily="18" charset="0"/>
            </a:rPr>
            <a:t>Исследовате-льские игры</a:t>
          </a:r>
          <a:endParaRPr lang="ru-RU" sz="1600" dirty="0">
            <a:latin typeface="Times New Roman" pitchFamily="18" charset="0"/>
            <a:cs typeface="Times New Roman" pitchFamily="18" charset="0"/>
          </a:endParaRPr>
        </a:p>
      </dgm:t>
    </dgm:pt>
    <dgm:pt modelId="{9BA19F67-1C3C-49B2-8778-71754977D6F4}" type="parTrans" cxnId="{3314EE37-3973-4B53-8A19-BF8A49C4DE10}">
      <dgm:prSet/>
      <dgm:spPr/>
      <dgm:t>
        <a:bodyPr/>
        <a:lstStyle/>
        <a:p>
          <a:endParaRPr lang="ru-RU"/>
        </a:p>
      </dgm:t>
    </dgm:pt>
    <dgm:pt modelId="{B41CFF8C-D8F0-43D0-AFB5-9AF9A1593BB5}" type="sibTrans" cxnId="{3314EE37-3973-4B53-8A19-BF8A49C4DE10}">
      <dgm:prSet/>
      <dgm:spPr/>
      <dgm:t>
        <a:bodyPr/>
        <a:lstStyle/>
        <a:p>
          <a:endParaRPr lang="ru-RU"/>
        </a:p>
      </dgm:t>
    </dgm:pt>
    <dgm:pt modelId="{3354C60D-2232-4AA7-A544-CE30AE87A0CD}">
      <dgm:prSet phldrT="[Текст]" custT="1"/>
      <dgm:spPr>
        <a:solidFill>
          <a:srgbClr val="FF9999"/>
        </a:solidFill>
      </dgm:spPr>
      <dgm:t>
        <a:bodyPr/>
        <a:lstStyle/>
        <a:p>
          <a:r>
            <a:rPr lang="ru-RU" sz="1800" dirty="0" smtClean="0">
              <a:latin typeface="Times New Roman" pitchFamily="18" charset="0"/>
              <a:cs typeface="Times New Roman" pitchFamily="18" charset="0"/>
            </a:rPr>
            <a:t>Деловые игры</a:t>
          </a:r>
          <a:endParaRPr lang="ru-RU" sz="1800" dirty="0">
            <a:latin typeface="Times New Roman" pitchFamily="18" charset="0"/>
            <a:cs typeface="Times New Roman" pitchFamily="18" charset="0"/>
          </a:endParaRPr>
        </a:p>
      </dgm:t>
    </dgm:pt>
    <dgm:pt modelId="{3BC148F3-1789-4153-859A-A6A354146231}" type="parTrans" cxnId="{1B76E42F-DFD5-4D27-9DBD-C7E39F789988}">
      <dgm:prSet/>
      <dgm:spPr/>
      <dgm:t>
        <a:bodyPr/>
        <a:lstStyle/>
        <a:p>
          <a:endParaRPr lang="ru-RU"/>
        </a:p>
      </dgm:t>
    </dgm:pt>
    <dgm:pt modelId="{6C9A3C64-70C7-4F1D-8EE2-02FF42F64AAB}" type="sibTrans" cxnId="{1B76E42F-DFD5-4D27-9DBD-C7E39F789988}">
      <dgm:prSet/>
      <dgm:spPr/>
      <dgm:t>
        <a:bodyPr/>
        <a:lstStyle/>
        <a:p>
          <a:endParaRPr lang="ru-RU"/>
        </a:p>
      </dgm:t>
    </dgm:pt>
    <dgm:pt modelId="{66BA1168-64AC-4F9C-A068-5A8EEA969956}">
      <dgm:prSet phldrT="[Текст]"/>
      <dgm:spPr>
        <a:solidFill>
          <a:srgbClr val="92D050"/>
        </a:solidFill>
      </dgm:spPr>
      <dgm:t>
        <a:bodyPr/>
        <a:lstStyle/>
        <a:p>
          <a:r>
            <a:rPr lang="ru-RU" dirty="0" smtClean="0"/>
            <a:t>Неигровые</a:t>
          </a:r>
          <a:endParaRPr lang="ru-RU" dirty="0"/>
        </a:p>
      </dgm:t>
    </dgm:pt>
    <dgm:pt modelId="{67C7B5CC-14CC-4CB1-8BB7-8ED2CC8CCFBB}" type="parTrans" cxnId="{4C6A6BD2-5ABB-430D-8A06-73F5610A769C}">
      <dgm:prSet/>
      <dgm:spPr/>
      <dgm:t>
        <a:bodyPr/>
        <a:lstStyle/>
        <a:p>
          <a:endParaRPr lang="ru-RU"/>
        </a:p>
      </dgm:t>
    </dgm:pt>
    <dgm:pt modelId="{5FA9582D-3FD5-4CC5-A750-278BBF7AFEE6}" type="sibTrans" cxnId="{4C6A6BD2-5ABB-430D-8A06-73F5610A769C}">
      <dgm:prSet/>
      <dgm:spPr/>
      <dgm:t>
        <a:bodyPr/>
        <a:lstStyle/>
        <a:p>
          <a:endParaRPr lang="ru-RU"/>
        </a:p>
      </dgm:t>
    </dgm:pt>
    <dgm:pt modelId="{241A6FF2-1857-4978-86BF-84FA7CFAEC81}">
      <dgm:prSet custT="1"/>
      <dgm:spPr>
        <a:solidFill>
          <a:srgbClr val="FF9999"/>
        </a:solidFill>
      </dgm:spPr>
      <dgm:t>
        <a:bodyPr/>
        <a:lstStyle/>
        <a:p>
          <a:r>
            <a:rPr lang="ru-RU" sz="1600" dirty="0" smtClean="0">
              <a:latin typeface="Times New Roman" pitchFamily="18" charset="0"/>
              <a:cs typeface="Times New Roman" pitchFamily="18" charset="0"/>
            </a:rPr>
            <a:t>Производст-венные игры</a:t>
          </a:r>
          <a:endParaRPr lang="ru-RU" sz="1600" dirty="0">
            <a:latin typeface="Times New Roman" pitchFamily="18" charset="0"/>
            <a:cs typeface="Times New Roman" pitchFamily="18" charset="0"/>
          </a:endParaRPr>
        </a:p>
      </dgm:t>
    </dgm:pt>
    <dgm:pt modelId="{4DEAECB6-A1A6-4A2E-9099-1DCDA636AD0C}" type="parTrans" cxnId="{881253BD-DF52-4C6E-A14C-3000F77DD877}">
      <dgm:prSet/>
      <dgm:spPr/>
      <dgm:t>
        <a:bodyPr/>
        <a:lstStyle/>
        <a:p>
          <a:endParaRPr lang="ru-RU"/>
        </a:p>
      </dgm:t>
    </dgm:pt>
    <dgm:pt modelId="{425356E0-329E-447A-B5D6-3AD711C0637A}" type="sibTrans" cxnId="{881253BD-DF52-4C6E-A14C-3000F77DD877}">
      <dgm:prSet/>
      <dgm:spPr/>
      <dgm:t>
        <a:bodyPr/>
        <a:lstStyle/>
        <a:p>
          <a:endParaRPr lang="ru-RU"/>
        </a:p>
      </dgm:t>
    </dgm:pt>
    <dgm:pt modelId="{27B24BDB-EFF3-4D56-89B3-1B5D83F377B8}">
      <dgm:prSet custT="1"/>
      <dgm:spPr>
        <a:solidFill>
          <a:srgbClr val="FF9999"/>
        </a:solidFill>
      </dgm:spPr>
      <dgm:t>
        <a:bodyPr/>
        <a:lstStyle/>
        <a:p>
          <a:r>
            <a:rPr lang="ru-RU" sz="1600" dirty="0" smtClean="0">
              <a:latin typeface="Times New Roman" pitchFamily="18" charset="0"/>
              <a:cs typeface="Times New Roman" pitchFamily="18" charset="0"/>
            </a:rPr>
            <a:t>Учебные игры</a:t>
          </a:r>
          <a:endParaRPr lang="ru-RU" sz="1600" dirty="0">
            <a:latin typeface="Times New Roman" pitchFamily="18" charset="0"/>
            <a:cs typeface="Times New Roman" pitchFamily="18" charset="0"/>
          </a:endParaRPr>
        </a:p>
      </dgm:t>
    </dgm:pt>
    <dgm:pt modelId="{3132087C-31C0-4A3D-96B7-F06B6ECF24DE}" type="parTrans" cxnId="{52B3B4B5-499A-41D2-8895-A5DDEFC785EA}">
      <dgm:prSet/>
      <dgm:spPr/>
      <dgm:t>
        <a:bodyPr/>
        <a:lstStyle/>
        <a:p>
          <a:endParaRPr lang="ru-RU"/>
        </a:p>
      </dgm:t>
    </dgm:pt>
    <dgm:pt modelId="{41169BD3-CCB5-4A57-86AB-490F24A4A45E}" type="sibTrans" cxnId="{52B3B4B5-499A-41D2-8895-A5DDEFC785EA}">
      <dgm:prSet/>
      <dgm:spPr/>
      <dgm:t>
        <a:bodyPr/>
        <a:lstStyle/>
        <a:p>
          <a:endParaRPr lang="ru-RU"/>
        </a:p>
      </dgm:t>
    </dgm:pt>
    <dgm:pt modelId="{B6F434FB-5383-466D-ABE4-58125545CACC}">
      <dgm:prSet custT="1"/>
      <dgm:spPr>
        <a:solidFill>
          <a:srgbClr val="00CC99"/>
        </a:solidFill>
      </dgm:spPr>
      <dgm:t>
        <a:bodyPr/>
        <a:lstStyle/>
        <a:p>
          <a:r>
            <a:rPr lang="ru-RU" sz="1800" dirty="0" smtClean="0">
              <a:latin typeface="Times New Roman" pitchFamily="18" charset="0"/>
              <a:cs typeface="Times New Roman" pitchFamily="18" charset="0"/>
            </a:rPr>
            <a:t>Имитацион-ные упражнения</a:t>
          </a:r>
          <a:endParaRPr lang="ru-RU" sz="1800" dirty="0">
            <a:latin typeface="Times New Roman" pitchFamily="18" charset="0"/>
            <a:cs typeface="Times New Roman" pitchFamily="18" charset="0"/>
          </a:endParaRPr>
        </a:p>
      </dgm:t>
    </dgm:pt>
    <dgm:pt modelId="{26919E27-0B69-47EA-B86C-88E81B0186D8}" type="parTrans" cxnId="{6E6F9DE6-4E86-4821-91F7-3E1D5F424D5F}">
      <dgm:prSet/>
      <dgm:spPr/>
      <dgm:t>
        <a:bodyPr/>
        <a:lstStyle/>
        <a:p>
          <a:endParaRPr lang="ru-RU"/>
        </a:p>
      </dgm:t>
    </dgm:pt>
    <dgm:pt modelId="{52D9B93C-C478-47B1-A9FB-84F381DF46D0}" type="sibTrans" cxnId="{6E6F9DE6-4E86-4821-91F7-3E1D5F424D5F}">
      <dgm:prSet/>
      <dgm:spPr/>
      <dgm:t>
        <a:bodyPr/>
        <a:lstStyle/>
        <a:p>
          <a:endParaRPr lang="ru-RU"/>
        </a:p>
      </dgm:t>
    </dgm:pt>
    <dgm:pt modelId="{778862AA-F65D-43D6-AC9C-AF10E6693F41}">
      <dgm:prSet custT="1"/>
      <dgm:spPr>
        <a:solidFill>
          <a:srgbClr val="FF66FF"/>
        </a:solidFill>
      </dgm:spPr>
      <dgm:t>
        <a:bodyPr/>
        <a:lstStyle/>
        <a:p>
          <a:r>
            <a:rPr lang="ru-RU" sz="1600" dirty="0" smtClean="0">
              <a:latin typeface="Times New Roman" pitchFamily="18" charset="0"/>
              <a:cs typeface="Times New Roman" pitchFamily="18" charset="0"/>
            </a:rPr>
            <a:t>Разыгрывание ролей</a:t>
          </a:r>
          <a:endParaRPr lang="ru-RU" sz="1600" dirty="0">
            <a:latin typeface="Times New Roman" pitchFamily="18" charset="0"/>
            <a:cs typeface="Times New Roman" pitchFamily="18" charset="0"/>
          </a:endParaRPr>
        </a:p>
      </dgm:t>
    </dgm:pt>
    <dgm:pt modelId="{EAC4BA9D-78F3-4E7D-BB56-ECAAF011188A}" type="parTrans" cxnId="{944123D6-18C1-4B80-A90B-1C7C4FF1AB99}">
      <dgm:prSet/>
      <dgm:spPr/>
      <dgm:t>
        <a:bodyPr/>
        <a:lstStyle/>
        <a:p>
          <a:endParaRPr lang="ru-RU"/>
        </a:p>
      </dgm:t>
    </dgm:pt>
    <dgm:pt modelId="{AB8BD6A4-35AD-410F-B45D-DD13C3CE4708}" type="sibTrans" cxnId="{944123D6-18C1-4B80-A90B-1C7C4FF1AB99}">
      <dgm:prSet/>
      <dgm:spPr/>
      <dgm:t>
        <a:bodyPr/>
        <a:lstStyle/>
        <a:p>
          <a:endParaRPr lang="ru-RU"/>
        </a:p>
      </dgm:t>
    </dgm:pt>
    <dgm:pt modelId="{76403799-C3FA-424D-8EDA-6A88A10E0B69}">
      <dgm:prSet/>
      <dgm:spPr>
        <a:solidFill>
          <a:schemeClr val="accent3">
            <a:lumMod val="60000"/>
            <a:lumOff val="40000"/>
          </a:schemeClr>
        </a:solidFill>
      </dgm:spPr>
      <dgm:t>
        <a:bodyPr/>
        <a:lstStyle/>
        <a:p>
          <a:r>
            <a:rPr lang="ru-RU" dirty="0" smtClean="0">
              <a:solidFill>
                <a:schemeClr val="tx1">
                  <a:lumMod val="25000"/>
                </a:schemeClr>
              </a:solidFill>
              <a:latin typeface="Times New Roman" pitchFamily="18" charset="0"/>
              <a:cs typeface="Times New Roman" pitchFamily="18" charset="0"/>
            </a:rPr>
            <a:t>Игровые</a:t>
          </a:r>
          <a:endParaRPr lang="ru-RU" dirty="0">
            <a:solidFill>
              <a:schemeClr val="tx1">
                <a:lumMod val="25000"/>
              </a:schemeClr>
            </a:solidFill>
            <a:latin typeface="Times New Roman" pitchFamily="18" charset="0"/>
            <a:cs typeface="Times New Roman" pitchFamily="18" charset="0"/>
          </a:endParaRPr>
        </a:p>
      </dgm:t>
    </dgm:pt>
    <dgm:pt modelId="{C3C853C9-0D1B-484E-A765-D4B467DB265B}" type="parTrans" cxnId="{38A3049A-CACE-4499-BD68-1E2BABBC0D46}">
      <dgm:prSet/>
      <dgm:spPr/>
      <dgm:t>
        <a:bodyPr/>
        <a:lstStyle/>
        <a:p>
          <a:endParaRPr lang="ru-RU"/>
        </a:p>
      </dgm:t>
    </dgm:pt>
    <dgm:pt modelId="{5E95AAB0-BAD8-4BBB-8FF0-ECC49D16D436}" type="sibTrans" cxnId="{38A3049A-CACE-4499-BD68-1E2BABBC0D46}">
      <dgm:prSet/>
      <dgm:spPr/>
      <dgm:t>
        <a:bodyPr/>
        <a:lstStyle/>
        <a:p>
          <a:endParaRPr lang="ru-RU"/>
        </a:p>
      </dgm:t>
    </dgm:pt>
    <dgm:pt modelId="{E18825BF-B108-4C07-8D8D-3EE2CE42D9B7}">
      <dgm:prSet custT="1"/>
      <dgm:spPr>
        <a:solidFill>
          <a:schemeClr val="accent3">
            <a:lumMod val="40000"/>
            <a:lumOff val="60000"/>
          </a:schemeClr>
        </a:solidFill>
      </dgm:spPr>
      <dgm:t>
        <a:bodyPr/>
        <a:lstStyle/>
        <a:p>
          <a:r>
            <a:rPr lang="ru-RU" sz="1800" dirty="0" smtClean="0">
              <a:solidFill>
                <a:schemeClr val="tx1">
                  <a:lumMod val="25000"/>
                </a:schemeClr>
              </a:solidFill>
              <a:latin typeface="Times New Roman" pitchFamily="18" charset="0"/>
              <a:cs typeface="Times New Roman" pitchFamily="18" charset="0"/>
            </a:rPr>
            <a:t>Игровое проектирование </a:t>
          </a:r>
          <a:endParaRPr lang="ru-RU" sz="1800" dirty="0">
            <a:solidFill>
              <a:schemeClr val="tx1">
                <a:lumMod val="25000"/>
              </a:schemeClr>
            </a:solidFill>
            <a:latin typeface="Times New Roman" pitchFamily="18" charset="0"/>
            <a:cs typeface="Times New Roman" pitchFamily="18" charset="0"/>
          </a:endParaRPr>
        </a:p>
      </dgm:t>
    </dgm:pt>
    <dgm:pt modelId="{6FEDFEA5-7555-448B-A5CD-C28D7664A2D7}" type="parTrans" cxnId="{C6BE06E5-CF78-40BB-9DB7-91CF2250DCF3}">
      <dgm:prSet/>
      <dgm:spPr/>
      <dgm:t>
        <a:bodyPr/>
        <a:lstStyle/>
        <a:p>
          <a:endParaRPr lang="ru-RU"/>
        </a:p>
      </dgm:t>
    </dgm:pt>
    <dgm:pt modelId="{B57B9967-93E7-4844-9C8E-D2964A79F41F}" type="sibTrans" cxnId="{C6BE06E5-CF78-40BB-9DB7-91CF2250DCF3}">
      <dgm:prSet/>
      <dgm:spPr/>
      <dgm:t>
        <a:bodyPr/>
        <a:lstStyle/>
        <a:p>
          <a:endParaRPr lang="ru-RU"/>
        </a:p>
      </dgm:t>
    </dgm:pt>
    <dgm:pt modelId="{C4399610-FC37-4A0E-8FAF-AD59FCCDE9F4}">
      <dgm:prSet custT="1"/>
      <dgm:spPr>
        <a:solidFill>
          <a:srgbClr val="00B050"/>
        </a:solidFill>
      </dgm:spPr>
      <dgm:t>
        <a:bodyPr/>
        <a:lstStyle/>
        <a:p>
          <a:r>
            <a:rPr lang="ru-RU" sz="1800" dirty="0" smtClean="0">
              <a:latin typeface="Times New Roman" pitchFamily="18" charset="0"/>
              <a:cs typeface="Times New Roman" pitchFamily="18" charset="0"/>
            </a:rPr>
            <a:t>Анализ конкретных ситуаций</a:t>
          </a:r>
          <a:endParaRPr lang="ru-RU" sz="1800" dirty="0">
            <a:latin typeface="Times New Roman" pitchFamily="18" charset="0"/>
            <a:cs typeface="Times New Roman" pitchFamily="18" charset="0"/>
          </a:endParaRPr>
        </a:p>
      </dgm:t>
    </dgm:pt>
    <dgm:pt modelId="{1FA1A432-635F-4CFC-8116-41DE1BDB1599}" type="parTrans" cxnId="{DC6D2A04-FF1B-4146-A4F6-BD03C4AC5C92}">
      <dgm:prSet/>
      <dgm:spPr/>
      <dgm:t>
        <a:bodyPr/>
        <a:lstStyle/>
        <a:p>
          <a:endParaRPr lang="ru-RU"/>
        </a:p>
      </dgm:t>
    </dgm:pt>
    <dgm:pt modelId="{7BEE3774-E279-4735-96BE-3855F59DDE0B}" type="sibTrans" cxnId="{DC6D2A04-FF1B-4146-A4F6-BD03C4AC5C92}">
      <dgm:prSet/>
      <dgm:spPr/>
      <dgm:t>
        <a:bodyPr/>
        <a:lstStyle/>
        <a:p>
          <a:endParaRPr lang="ru-RU"/>
        </a:p>
      </dgm:t>
    </dgm:pt>
    <dgm:pt modelId="{ED5E318C-87EB-4471-9661-DE42B94771D9}">
      <dgm:prSet custT="1"/>
      <dgm:spPr>
        <a:solidFill>
          <a:schemeClr val="accent3">
            <a:lumMod val="75000"/>
          </a:schemeClr>
        </a:solidFill>
      </dgm:spPr>
      <dgm:t>
        <a:bodyPr/>
        <a:lstStyle/>
        <a:p>
          <a:r>
            <a:rPr lang="ru-RU" sz="1600" dirty="0" smtClean="0">
              <a:latin typeface="Times New Roman" pitchFamily="18" charset="0"/>
              <a:cs typeface="Times New Roman" pitchFamily="18" charset="0"/>
            </a:rPr>
            <a:t>Оргдеятельност-ные игры</a:t>
          </a:r>
          <a:endParaRPr lang="ru-RU" sz="1600" dirty="0">
            <a:latin typeface="Times New Roman" pitchFamily="18" charset="0"/>
            <a:cs typeface="Times New Roman" pitchFamily="18" charset="0"/>
          </a:endParaRPr>
        </a:p>
      </dgm:t>
    </dgm:pt>
    <dgm:pt modelId="{70C7C393-9CB8-48D4-925C-450D17E177B6}" type="parTrans" cxnId="{6334D030-4174-43CA-A32A-AAD0A54A985C}">
      <dgm:prSet/>
      <dgm:spPr/>
      <dgm:t>
        <a:bodyPr/>
        <a:lstStyle/>
        <a:p>
          <a:endParaRPr lang="ru-RU"/>
        </a:p>
      </dgm:t>
    </dgm:pt>
    <dgm:pt modelId="{5DE93269-347A-4CB0-9B1D-DFE41D733DF5}" type="sibTrans" cxnId="{6334D030-4174-43CA-A32A-AAD0A54A985C}">
      <dgm:prSet/>
      <dgm:spPr/>
      <dgm:t>
        <a:bodyPr/>
        <a:lstStyle/>
        <a:p>
          <a:endParaRPr lang="ru-RU"/>
        </a:p>
      </dgm:t>
    </dgm:pt>
    <dgm:pt modelId="{BDD76F84-E385-4FAA-8994-217BE2A5BCFA}">
      <dgm:prSet custT="1"/>
      <dgm:spPr>
        <a:solidFill>
          <a:srgbClr val="33CC33"/>
        </a:solidFill>
      </dgm:spPr>
      <dgm:t>
        <a:bodyPr/>
        <a:lstStyle/>
        <a:p>
          <a:r>
            <a:rPr lang="ru-RU" sz="1800" dirty="0" smtClean="0">
              <a:latin typeface="Times New Roman" pitchFamily="18" charset="0"/>
              <a:cs typeface="Times New Roman" pitchFamily="18" charset="0"/>
            </a:rPr>
            <a:t>Тренинг</a:t>
          </a:r>
          <a:endParaRPr lang="ru-RU" sz="1800" dirty="0">
            <a:latin typeface="Times New Roman" pitchFamily="18" charset="0"/>
            <a:cs typeface="Times New Roman" pitchFamily="18" charset="0"/>
          </a:endParaRPr>
        </a:p>
      </dgm:t>
    </dgm:pt>
    <dgm:pt modelId="{DC8A1351-4D66-4D0A-AD2E-A84768273B42}" type="parTrans" cxnId="{68A05B42-37F8-47B0-8620-EA185A3CE30A}">
      <dgm:prSet/>
      <dgm:spPr/>
      <dgm:t>
        <a:bodyPr/>
        <a:lstStyle/>
        <a:p>
          <a:endParaRPr lang="ru-RU"/>
        </a:p>
      </dgm:t>
    </dgm:pt>
    <dgm:pt modelId="{ABF5DA2A-C84F-418C-9BE7-3162C172A742}" type="sibTrans" cxnId="{68A05B42-37F8-47B0-8620-EA185A3CE30A}">
      <dgm:prSet/>
      <dgm:spPr/>
      <dgm:t>
        <a:bodyPr/>
        <a:lstStyle/>
        <a:p>
          <a:endParaRPr lang="ru-RU"/>
        </a:p>
      </dgm:t>
    </dgm:pt>
    <dgm:pt modelId="{E005AE92-6599-444C-B6B4-305D0520E4A7}">
      <dgm:prSet custT="1"/>
      <dgm:spPr>
        <a:solidFill>
          <a:srgbClr val="FF9999"/>
        </a:solidFill>
      </dgm:spPr>
      <dgm:t>
        <a:bodyPr/>
        <a:lstStyle/>
        <a:p>
          <a:r>
            <a:rPr lang="ru-RU" sz="1800" dirty="0" smtClean="0">
              <a:latin typeface="Times New Roman" pitchFamily="18" charset="0"/>
              <a:cs typeface="Times New Roman" pitchFamily="18" charset="0"/>
            </a:rPr>
            <a:t>Блиц - игра</a:t>
          </a:r>
          <a:endParaRPr lang="ru-RU" sz="1800" dirty="0">
            <a:latin typeface="Times New Roman" pitchFamily="18" charset="0"/>
            <a:cs typeface="Times New Roman" pitchFamily="18" charset="0"/>
          </a:endParaRPr>
        </a:p>
      </dgm:t>
    </dgm:pt>
    <dgm:pt modelId="{080CE38A-78EA-43C4-8DCC-5FB676965300}" type="parTrans" cxnId="{A76BE3D6-77A5-45C0-BD8C-B694E86CA10E}">
      <dgm:prSet/>
      <dgm:spPr/>
      <dgm:t>
        <a:bodyPr/>
        <a:lstStyle/>
        <a:p>
          <a:endParaRPr lang="ru-RU"/>
        </a:p>
      </dgm:t>
    </dgm:pt>
    <dgm:pt modelId="{7BE1561F-8451-4E30-8921-BA8EFED7F88E}" type="sibTrans" cxnId="{A76BE3D6-77A5-45C0-BD8C-B694E86CA10E}">
      <dgm:prSet/>
      <dgm:spPr/>
      <dgm:t>
        <a:bodyPr/>
        <a:lstStyle/>
        <a:p>
          <a:endParaRPr lang="ru-RU"/>
        </a:p>
      </dgm:t>
    </dgm:pt>
    <dgm:pt modelId="{34FF529D-E03F-4192-BC4F-1FAF2D2B3C76}">
      <dgm:prSet custT="1"/>
      <dgm:spPr>
        <a:solidFill>
          <a:schemeClr val="accent3">
            <a:lumMod val="75000"/>
          </a:schemeClr>
        </a:solidFill>
      </dgm:spPr>
      <dgm:t>
        <a:bodyPr/>
        <a:lstStyle/>
        <a:p>
          <a:r>
            <a:rPr lang="ru-RU" sz="1600" dirty="0" smtClean="0">
              <a:latin typeface="Times New Roman" pitchFamily="18" charset="0"/>
              <a:cs typeface="Times New Roman" pitchFamily="18" charset="0"/>
            </a:rPr>
            <a:t>Инновационные игры</a:t>
          </a:r>
          <a:endParaRPr lang="ru-RU" sz="1600" dirty="0">
            <a:latin typeface="Times New Roman" pitchFamily="18" charset="0"/>
            <a:cs typeface="Times New Roman" pitchFamily="18" charset="0"/>
          </a:endParaRPr>
        </a:p>
      </dgm:t>
    </dgm:pt>
    <dgm:pt modelId="{7F9FA80B-9169-4759-86F2-B960928BCB10}" type="parTrans" cxnId="{4E4F8AEF-8681-4379-A5D7-37DCB6E33558}">
      <dgm:prSet/>
      <dgm:spPr/>
      <dgm:t>
        <a:bodyPr/>
        <a:lstStyle/>
        <a:p>
          <a:endParaRPr lang="ru-RU"/>
        </a:p>
      </dgm:t>
    </dgm:pt>
    <dgm:pt modelId="{43A71032-1067-4F10-BD42-C6C8278CADB8}" type="sibTrans" cxnId="{4E4F8AEF-8681-4379-A5D7-37DCB6E33558}">
      <dgm:prSet/>
      <dgm:spPr/>
      <dgm:t>
        <a:bodyPr/>
        <a:lstStyle/>
        <a:p>
          <a:endParaRPr lang="ru-RU"/>
        </a:p>
      </dgm:t>
    </dgm:pt>
    <dgm:pt modelId="{08576AC4-7BA6-492F-B1D2-2D3B6A787DC0}">
      <dgm:prSet custT="1"/>
      <dgm:spPr>
        <a:solidFill>
          <a:schemeClr val="accent3">
            <a:lumMod val="75000"/>
          </a:schemeClr>
        </a:solidFill>
      </dgm:spPr>
      <dgm:t>
        <a:bodyPr/>
        <a:lstStyle/>
        <a:p>
          <a:r>
            <a:rPr lang="ru-RU" sz="1600" dirty="0" smtClean="0">
              <a:latin typeface="Times New Roman" pitchFamily="18" charset="0"/>
              <a:cs typeface="Times New Roman" pitchFamily="18" charset="0"/>
            </a:rPr>
            <a:t>Оргмыслитель-ные игры</a:t>
          </a:r>
          <a:endParaRPr lang="ru-RU" sz="1600" dirty="0">
            <a:latin typeface="Times New Roman" pitchFamily="18" charset="0"/>
            <a:cs typeface="Times New Roman" pitchFamily="18" charset="0"/>
          </a:endParaRPr>
        </a:p>
      </dgm:t>
    </dgm:pt>
    <dgm:pt modelId="{DBD0FAC7-907E-4BE9-8105-D497975E6388}" type="parTrans" cxnId="{301A7529-39DB-400F-B434-AE48D30B9090}">
      <dgm:prSet/>
      <dgm:spPr/>
      <dgm:t>
        <a:bodyPr/>
        <a:lstStyle/>
        <a:p>
          <a:endParaRPr lang="ru-RU"/>
        </a:p>
      </dgm:t>
    </dgm:pt>
    <dgm:pt modelId="{5626CB98-783A-414F-A87B-A6B45E6782B2}" type="sibTrans" cxnId="{301A7529-39DB-400F-B434-AE48D30B9090}">
      <dgm:prSet/>
      <dgm:spPr/>
      <dgm:t>
        <a:bodyPr/>
        <a:lstStyle/>
        <a:p>
          <a:endParaRPr lang="ru-RU"/>
        </a:p>
      </dgm:t>
    </dgm:pt>
    <dgm:pt modelId="{53CBFDA5-7B9C-4637-93E9-33935EA10D32}">
      <dgm:prSet custT="1"/>
      <dgm:spPr>
        <a:solidFill>
          <a:srgbClr val="FF9999"/>
        </a:solidFill>
      </dgm:spPr>
      <dgm:t>
        <a:bodyPr/>
        <a:lstStyle/>
        <a:p>
          <a:r>
            <a:rPr lang="ru-RU" sz="1600" dirty="0" smtClean="0">
              <a:latin typeface="Times New Roman" pitchFamily="18" charset="0"/>
              <a:cs typeface="Times New Roman" pitchFamily="18" charset="0"/>
            </a:rPr>
            <a:t>Проблемно-деловые игры</a:t>
          </a:r>
          <a:endParaRPr lang="ru-RU" sz="1600" dirty="0">
            <a:latin typeface="Times New Roman" pitchFamily="18" charset="0"/>
            <a:cs typeface="Times New Roman" pitchFamily="18" charset="0"/>
          </a:endParaRPr>
        </a:p>
      </dgm:t>
    </dgm:pt>
    <dgm:pt modelId="{FDEDA667-555D-47D2-B887-9FB178375DCA}" type="parTrans" cxnId="{FD2FE14A-93F2-460A-BD52-4EBCE12DC633}">
      <dgm:prSet/>
      <dgm:spPr/>
      <dgm:t>
        <a:bodyPr/>
        <a:lstStyle/>
        <a:p>
          <a:endParaRPr lang="ru-RU"/>
        </a:p>
      </dgm:t>
    </dgm:pt>
    <dgm:pt modelId="{138C014F-1AF5-4C8B-A283-1B7080ABFE8F}" type="sibTrans" cxnId="{FD2FE14A-93F2-460A-BD52-4EBCE12DC633}">
      <dgm:prSet/>
      <dgm:spPr/>
      <dgm:t>
        <a:bodyPr/>
        <a:lstStyle/>
        <a:p>
          <a:endParaRPr lang="ru-RU"/>
        </a:p>
      </dgm:t>
    </dgm:pt>
    <dgm:pt modelId="{746F8336-6E84-4467-BB5D-4FA1EA86B9E9}">
      <dgm:prSet custT="1"/>
      <dgm:spPr>
        <a:solidFill>
          <a:srgbClr val="FF9933"/>
        </a:solidFill>
      </dgm:spPr>
      <dgm:t>
        <a:bodyPr/>
        <a:lstStyle/>
        <a:p>
          <a:r>
            <a:rPr lang="ru-RU" sz="1800" dirty="0" smtClean="0">
              <a:latin typeface="Times New Roman" pitchFamily="18" charset="0"/>
              <a:cs typeface="Times New Roman" pitchFamily="18" charset="0"/>
            </a:rPr>
            <a:t>Мини-игры</a:t>
          </a:r>
          <a:endParaRPr lang="ru-RU" sz="1800" dirty="0">
            <a:latin typeface="Times New Roman" pitchFamily="18" charset="0"/>
            <a:cs typeface="Times New Roman" pitchFamily="18" charset="0"/>
          </a:endParaRPr>
        </a:p>
      </dgm:t>
    </dgm:pt>
    <dgm:pt modelId="{B868712A-CED3-4BF8-A544-80A6DDB5CAE9}" type="parTrans" cxnId="{1D832761-7229-410F-A297-B3686B1488D1}">
      <dgm:prSet/>
      <dgm:spPr/>
      <dgm:t>
        <a:bodyPr/>
        <a:lstStyle/>
        <a:p>
          <a:endParaRPr lang="ru-RU"/>
        </a:p>
      </dgm:t>
    </dgm:pt>
    <dgm:pt modelId="{6CB57C05-2D70-48DC-BA8F-4C832FE8730A}" type="sibTrans" cxnId="{1D832761-7229-410F-A297-B3686B1488D1}">
      <dgm:prSet/>
      <dgm:spPr/>
      <dgm:t>
        <a:bodyPr/>
        <a:lstStyle/>
        <a:p>
          <a:endParaRPr lang="ru-RU"/>
        </a:p>
      </dgm:t>
    </dgm:pt>
    <dgm:pt modelId="{38973DA0-A812-4E91-BD0F-421A25279C4A}">
      <dgm:prSet custT="1"/>
      <dgm:spPr>
        <a:solidFill>
          <a:srgbClr val="FF9933"/>
        </a:solidFill>
      </dgm:spPr>
      <dgm:t>
        <a:bodyPr/>
        <a:lstStyle/>
        <a:p>
          <a:r>
            <a:rPr lang="ru-RU" sz="1400" dirty="0" smtClean="0">
              <a:latin typeface="Times New Roman" pitchFamily="18" charset="0"/>
              <a:cs typeface="Times New Roman" pitchFamily="18" charset="0"/>
            </a:rPr>
            <a:t>Индивидуальные игровые занятия на ПК</a:t>
          </a:r>
          <a:endParaRPr lang="ru-RU" sz="1400" dirty="0">
            <a:latin typeface="Times New Roman" pitchFamily="18" charset="0"/>
            <a:cs typeface="Times New Roman" pitchFamily="18" charset="0"/>
          </a:endParaRPr>
        </a:p>
      </dgm:t>
    </dgm:pt>
    <dgm:pt modelId="{77A69862-D6E1-4F13-839E-12267A641082}" type="parTrans" cxnId="{37A21351-EA4B-421D-99CA-861015BB8AFF}">
      <dgm:prSet/>
      <dgm:spPr/>
      <dgm:t>
        <a:bodyPr/>
        <a:lstStyle/>
        <a:p>
          <a:endParaRPr lang="ru-RU"/>
        </a:p>
      </dgm:t>
    </dgm:pt>
    <dgm:pt modelId="{534DB98B-732C-4732-AE43-D845E62572F5}" type="sibTrans" cxnId="{37A21351-EA4B-421D-99CA-861015BB8AFF}">
      <dgm:prSet/>
      <dgm:spPr/>
      <dgm:t>
        <a:bodyPr/>
        <a:lstStyle/>
        <a:p>
          <a:endParaRPr lang="ru-RU"/>
        </a:p>
      </dgm:t>
    </dgm:pt>
    <dgm:pt modelId="{7A6AA3E0-3D5C-46DB-9E77-34BEC4878C6D}">
      <dgm:prSet custT="1"/>
      <dgm:spPr>
        <a:solidFill>
          <a:srgbClr val="0070C0"/>
        </a:solidFill>
      </dgm:spPr>
      <dgm:t>
        <a:bodyPr/>
        <a:lstStyle/>
        <a:p>
          <a:r>
            <a:rPr lang="ru-RU" sz="2400" dirty="0" smtClean="0">
              <a:latin typeface="Times New Roman" pitchFamily="18" charset="0"/>
              <a:cs typeface="Times New Roman" pitchFamily="18" charset="0"/>
            </a:rPr>
            <a:t>Имитационные</a:t>
          </a:r>
          <a:endParaRPr lang="ru-RU" sz="2400" dirty="0"/>
        </a:p>
      </dgm:t>
    </dgm:pt>
    <dgm:pt modelId="{D86B3DF8-764C-4E18-B912-3C93E93F2830}" type="parTrans" cxnId="{21F67C1E-7301-462D-BF10-394E3CCBBA92}">
      <dgm:prSet/>
      <dgm:spPr/>
      <dgm:t>
        <a:bodyPr/>
        <a:lstStyle/>
        <a:p>
          <a:endParaRPr lang="ru-RU"/>
        </a:p>
      </dgm:t>
    </dgm:pt>
    <dgm:pt modelId="{1C9E7367-5F96-4631-8FE1-AAD9BCD1FAD6}" type="sibTrans" cxnId="{21F67C1E-7301-462D-BF10-394E3CCBBA92}">
      <dgm:prSet/>
      <dgm:spPr/>
      <dgm:t>
        <a:bodyPr/>
        <a:lstStyle/>
        <a:p>
          <a:endParaRPr lang="ru-RU"/>
        </a:p>
      </dgm:t>
    </dgm:pt>
    <dgm:pt modelId="{5BBBE828-2C7C-4394-B204-2A4BD3095274}" type="pres">
      <dgm:prSet presAssocID="{DF6D8DB4-7043-4472-AB87-CD1AA7616D5B}" presName="diagram" presStyleCnt="0">
        <dgm:presLayoutVars>
          <dgm:dir/>
          <dgm:resizeHandles val="exact"/>
        </dgm:presLayoutVars>
      </dgm:prSet>
      <dgm:spPr/>
      <dgm:t>
        <a:bodyPr/>
        <a:lstStyle/>
        <a:p>
          <a:endParaRPr lang="ru-RU"/>
        </a:p>
      </dgm:t>
    </dgm:pt>
    <dgm:pt modelId="{49D75538-7457-4E1A-8461-594624D3A46C}" type="pres">
      <dgm:prSet presAssocID="{B3F89FC5-2C30-493A-9797-9B4364E7E8A6}" presName="node" presStyleLbl="node1" presStyleIdx="0" presStyleCnt="20" custScaleX="524397" custScaleY="47831" custLinFactNeighborX="-7455" custLinFactNeighborY="-1154">
        <dgm:presLayoutVars>
          <dgm:bulletEnabled val="1"/>
        </dgm:presLayoutVars>
      </dgm:prSet>
      <dgm:spPr/>
      <dgm:t>
        <a:bodyPr/>
        <a:lstStyle/>
        <a:p>
          <a:endParaRPr lang="ru-RU"/>
        </a:p>
      </dgm:t>
    </dgm:pt>
    <dgm:pt modelId="{9C6E8A1C-F73B-4840-915C-2642AE476C18}" type="pres">
      <dgm:prSet presAssocID="{935B00BE-4069-4E06-9F56-F718A4B42021}" presName="sibTrans" presStyleCnt="0"/>
      <dgm:spPr/>
    </dgm:pt>
    <dgm:pt modelId="{48483301-CAA3-433A-8153-ABA04535EFAC}" type="pres">
      <dgm:prSet presAssocID="{27B24BDB-EFF3-4D56-89B3-1B5D83F377B8}" presName="node" presStyleLbl="node1" presStyleIdx="1" presStyleCnt="20" custScaleX="68273" custScaleY="76266" custLinFactY="100000" custLinFactNeighborX="10243" custLinFactNeighborY="143244">
        <dgm:presLayoutVars>
          <dgm:bulletEnabled val="1"/>
        </dgm:presLayoutVars>
      </dgm:prSet>
      <dgm:spPr/>
      <dgm:t>
        <a:bodyPr/>
        <a:lstStyle/>
        <a:p>
          <a:endParaRPr lang="ru-RU"/>
        </a:p>
      </dgm:t>
    </dgm:pt>
    <dgm:pt modelId="{7854FC6D-19E2-4D4B-AD29-EF49CC18F7DB}" type="pres">
      <dgm:prSet presAssocID="{41169BD3-CCB5-4A57-86AB-490F24A4A45E}" presName="sibTrans" presStyleCnt="0"/>
      <dgm:spPr/>
    </dgm:pt>
    <dgm:pt modelId="{16DC5943-8CC3-4797-8300-5FDE2F67D71A}" type="pres">
      <dgm:prSet presAssocID="{241A6FF2-1857-4978-86BF-84FA7CFAEC81}" presName="node" presStyleLbl="node1" presStyleIdx="2" presStyleCnt="20" custScaleX="79310" custScaleY="76266" custLinFactY="100000" custLinFactNeighborX="-2918" custLinFactNeighborY="143244">
        <dgm:presLayoutVars>
          <dgm:bulletEnabled val="1"/>
        </dgm:presLayoutVars>
      </dgm:prSet>
      <dgm:spPr/>
      <dgm:t>
        <a:bodyPr/>
        <a:lstStyle/>
        <a:p>
          <a:endParaRPr lang="ru-RU"/>
        </a:p>
      </dgm:t>
    </dgm:pt>
    <dgm:pt modelId="{F5A2C335-B344-4685-8CBF-1F5E3D2E5C2A}" type="pres">
      <dgm:prSet presAssocID="{425356E0-329E-447A-B5D6-3AD711C0637A}" presName="sibTrans" presStyleCnt="0"/>
      <dgm:spPr/>
    </dgm:pt>
    <dgm:pt modelId="{4EBF2F25-93A7-4720-88C1-79BBA635E71A}" type="pres">
      <dgm:prSet presAssocID="{E9DF24E7-FC82-4F11-8537-25453EE1814B}" presName="node" presStyleLbl="node1" presStyleIdx="3" presStyleCnt="20" custScaleX="88425" custScaleY="76266" custLinFactY="100000" custLinFactNeighborX="-14094" custLinFactNeighborY="143244">
        <dgm:presLayoutVars>
          <dgm:bulletEnabled val="1"/>
        </dgm:presLayoutVars>
      </dgm:prSet>
      <dgm:spPr/>
      <dgm:t>
        <a:bodyPr/>
        <a:lstStyle/>
        <a:p>
          <a:endParaRPr lang="ru-RU"/>
        </a:p>
      </dgm:t>
    </dgm:pt>
    <dgm:pt modelId="{A8E727D7-7018-40EB-AF60-207DEE83BE5B}" type="pres">
      <dgm:prSet presAssocID="{B41CFF8C-D8F0-43D0-AFB5-9AF9A1593BB5}" presName="sibTrans" presStyleCnt="0"/>
      <dgm:spPr/>
    </dgm:pt>
    <dgm:pt modelId="{18BDF457-28B8-44A0-9CB8-D57B7E5AAD46}" type="pres">
      <dgm:prSet presAssocID="{3354C60D-2232-4AA7-A544-CE30AE87A0CD}" presName="node" presStyleLbl="node1" presStyleIdx="4" presStyleCnt="20" custScaleY="76266" custLinFactX="-37226" custLinFactY="29752" custLinFactNeighborX="-100000" custLinFactNeighborY="100000">
        <dgm:presLayoutVars>
          <dgm:bulletEnabled val="1"/>
        </dgm:presLayoutVars>
      </dgm:prSet>
      <dgm:spPr/>
      <dgm:t>
        <a:bodyPr/>
        <a:lstStyle/>
        <a:p>
          <a:endParaRPr lang="ru-RU"/>
        </a:p>
      </dgm:t>
    </dgm:pt>
    <dgm:pt modelId="{0B29F6C8-0518-4829-B6E2-BD49AB67FB04}" type="pres">
      <dgm:prSet presAssocID="{6C9A3C64-70C7-4F1D-8EE2-02FF42F64AAB}" presName="sibTrans" presStyleCnt="0"/>
      <dgm:spPr/>
    </dgm:pt>
    <dgm:pt modelId="{CEFDE59E-E29D-4D77-B82E-60D07A7D1564}" type="pres">
      <dgm:prSet presAssocID="{7A6AA3E0-3D5C-46DB-9E77-34BEC4878C6D}" presName="node" presStyleLbl="node1" presStyleIdx="5" presStyleCnt="20" custScaleX="207546" custScaleY="48918" custLinFactX="39666" custLinFactY="-19650" custLinFactNeighborX="100000" custLinFactNeighborY="-100000">
        <dgm:presLayoutVars>
          <dgm:bulletEnabled val="1"/>
        </dgm:presLayoutVars>
      </dgm:prSet>
      <dgm:spPr/>
      <dgm:t>
        <a:bodyPr/>
        <a:lstStyle/>
        <a:p>
          <a:endParaRPr lang="ru-RU"/>
        </a:p>
      </dgm:t>
    </dgm:pt>
    <dgm:pt modelId="{8B72CBB1-5887-4BF2-BFF8-B9573A80678F}" type="pres">
      <dgm:prSet presAssocID="{1C9E7367-5F96-4631-8FE1-AAD9BCD1FAD6}" presName="sibTrans" presStyleCnt="0"/>
      <dgm:spPr/>
    </dgm:pt>
    <dgm:pt modelId="{EDDC1761-E0EF-49F7-8C3D-72EE4A2AE690}" type="pres">
      <dgm:prSet presAssocID="{76403799-C3FA-424D-8EDA-6A88A10E0B69}" presName="node" presStyleLbl="node1" presStyleIdx="6" presStyleCnt="20" custScaleX="143231" custScaleY="63685" custLinFactX="47585" custLinFactNeighborX="100000" custLinFactNeighborY="-59658">
        <dgm:presLayoutVars>
          <dgm:bulletEnabled val="1"/>
        </dgm:presLayoutVars>
      </dgm:prSet>
      <dgm:spPr/>
      <dgm:t>
        <a:bodyPr/>
        <a:lstStyle/>
        <a:p>
          <a:endParaRPr lang="ru-RU"/>
        </a:p>
      </dgm:t>
    </dgm:pt>
    <dgm:pt modelId="{FF7040D6-C6DF-43BA-81C5-C2284E9F38B2}" type="pres">
      <dgm:prSet presAssocID="{5E95AAB0-BAD8-4BBB-8FF0-ECC49D16D436}" presName="sibTrans" presStyleCnt="0"/>
      <dgm:spPr/>
    </dgm:pt>
    <dgm:pt modelId="{6A4F4212-DBC1-4375-8422-796B9284EF5C}" type="pres">
      <dgm:prSet presAssocID="{E18825BF-B108-4C07-8D8D-3EE2CE42D9B7}" presName="node" presStyleLbl="node1" presStyleIdx="7" presStyleCnt="20" custScaleX="114176" custScaleY="76267" custLinFactNeighborX="30429" custLinFactNeighborY="36819">
        <dgm:presLayoutVars>
          <dgm:bulletEnabled val="1"/>
        </dgm:presLayoutVars>
      </dgm:prSet>
      <dgm:spPr/>
      <dgm:t>
        <a:bodyPr/>
        <a:lstStyle/>
        <a:p>
          <a:endParaRPr lang="ru-RU"/>
        </a:p>
      </dgm:t>
    </dgm:pt>
    <dgm:pt modelId="{F87C5C22-56F0-4C8E-B634-D2DA63CCEFC4}" type="pres">
      <dgm:prSet presAssocID="{B57B9967-93E7-4844-9C8E-D2964A79F41F}" presName="sibTrans" presStyleCnt="0"/>
      <dgm:spPr/>
    </dgm:pt>
    <dgm:pt modelId="{AF7F83FD-BDC9-4F3D-8171-260EB05C1938}" type="pres">
      <dgm:prSet presAssocID="{B6F434FB-5383-466D-ABE4-58125545CACC}" presName="node" presStyleLbl="node1" presStyleIdx="8" presStyleCnt="20" custScaleX="88421" custScaleY="100001" custLinFactNeighborX="-35210" custLinFactNeighborY="56618">
        <dgm:presLayoutVars>
          <dgm:bulletEnabled val="1"/>
        </dgm:presLayoutVars>
      </dgm:prSet>
      <dgm:spPr/>
      <dgm:t>
        <a:bodyPr/>
        <a:lstStyle/>
        <a:p>
          <a:endParaRPr lang="ru-RU"/>
        </a:p>
      </dgm:t>
    </dgm:pt>
    <dgm:pt modelId="{FDB2F028-257F-462A-8180-01D26D71C7D9}" type="pres">
      <dgm:prSet presAssocID="{52D9B93C-C478-47B1-A9FB-84F381DF46D0}" presName="sibTrans" presStyleCnt="0"/>
      <dgm:spPr/>
    </dgm:pt>
    <dgm:pt modelId="{7A41C7AA-9314-4239-A4B3-B331A9B53C10}" type="pres">
      <dgm:prSet presAssocID="{778862AA-F65D-43D6-AC9C-AF10E6693F41}" presName="node" presStyleLbl="node1" presStyleIdx="9" presStyleCnt="20" custScaleY="76265" custLinFactNeighborX="-22179" custLinFactNeighborY="-67983">
        <dgm:presLayoutVars>
          <dgm:bulletEnabled val="1"/>
        </dgm:presLayoutVars>
      </dgm:prSet>
      <dgm:spPr/>
      <dgm:t>
        <a:bodyPr/>
        <a:lstStyle/>
        <a:p>
          <a:endParaRPr lang="ru-RU"/>
        </a:p>
      </dgm:t>
    </dgm:pt>
    <dgm:pt modelId="{A25BD3A1-60A7-4591-806E-9C5BDEC34F43}" type="pres">
      <dgm:prSet presAssocID="{AB8BD6A4-35AD-410F-B45D-DD13C3CE4708}" presName="sibTrans" presStyleCnt="0"/>
      <dgm:spPr/>
    </dgm:pt>
    <dgm:pt modelId="{B624D2AB-1C3F-4734-B2E4-ED2C6463F3D5}" type="pres">
      <dgm:prSet presAssocID="{ED5E318C-87EB-4471-9661-DE42B94771D9}" presName="node" presStyleLbl="node1" presStyleIdx="10" presStyleCnt="20" custScaleX="110577" custScaleY="76266" custLinFactNeighborX="75249" custLinFactNeighborY="-67982">
        <dgm:presLayoutVars>
          <dgm:bulletEnabled val="1"/>
        </dgm:presLayoutVars>
      </dgm:prSet>
      <dgm:spPr/>
      <dgm:t>
        <a:bodyPr/>
        <a:lstStyle/>
        <a:p>
          <a:endParaRPr lang="ru-RU"/>
        </a:p>
      </dgm:t>
    </dgm:pt>
    <dgm:pt modelId="{F06342B4-BB95-46A6-8DFC-AABA39C5DC70}" type="pres">
      <dgm:prSet presAssocID="{5DE93269-347A-4CB0-9B1D-DFE41D733DF5}" presName="sibTrans" presStyleCnt="0"/>
      <dgm:spPr/>
    </dgm:pt>
    <dgm:pt modelId="{BD87CD61-9D12-4272-ADA8-7D7799D7734E}" type="pres">
      <dgm:prSet presAssocID="{66BA1168-64AC-4F9C-A068-5A8EEA969956}" presName="node" presStyleLbl="node1" presStyleIdx="11" presStyleCnt="20" custScaleX="148908" custScaleY="63951" custLinFactX="-169998" custLinFactY="-64326" custLinFactNeighborX="-200000" custLinFactNeighborY="-100000">
        <dgm:presLayoutVars>
          <dgm:bulletEnabled val="1"/>
        </dgm:presLayoutVars>
      </dgm:prSet>
      <dgm:spPr/>
      <dgm:t>
        <a:bodyPr/>
        <a:lstStyle/>
        <a:p>
          <a:endParaRPr lang="ru-RU"/>
        </a:p>
      </dgm:t>
    </dgm:pt>
    <dgm:pt modelId="{8DE47EF0-BC5E-437C-AD34-3C760B863090}" type="pres">
      <dgm:prSet presAssocID="{5FA9582D-3FD5-4CC5-A750-278BBF7AFEE6}" presName="sibTrans" presStyleCnt="0"/>
      <dgm:spPr/>
    </dgm:pt>
    <dgm:pt modelId="{616DCA7C-793C-4AEA-A7A8-92B9246D8AC2}" type="pres">
      <dgm:prSet presAssocID="{C4399610-FC37-4A0E-8FAF-AD59FCCDE9F4}" presName="node" presStyleLbl="node1" presStyleIdx="12" presStyleCnt="20" custScaleY="76266" custLinFactY="-81595" custLinFactNeighborX="-17689" custLinFactNeighborY="-100000">
        <dgm:presLayoutVars>
          <dgm:bulletEnabled val="1"/>
        </dgm:presLayoutVars>
      </dgm:prSet>
      <dgm:spPr/>
      <dgm:t>
        <a:bodyPr/>
        <a:lstStyle/>
        <a:p>
          <a:endParaRPr lang="ru-RU"/>
        </a:p>
      </dgm:t>
    </dgm:pt>
    <dgm:pt modelId="{EC2ECB00-7FD3-4173-9D3A-47B8D2C64C8C}" type="pres">
      <dgm:prSet presAssocID="{7BEE3774-E279-4735-96BE-3855F59DDE0B}" presName="sibTrans" presStyleCnt="0"/>
      <dgm:spPr/>
    </dgm:pt>
    <dgm:pt modelId="{C1C07094-5F4F-4236-8A18-91B952382362}" type="pres">
      <dgm:prSet presAssocID="{BDD76F84-E385-4FAA-8994-217BE2A5BCFA}" presName="node" presStyleLbl="node1" presStyleIdx="13" presStyleCnt="20" custScaleX="89032" custScaleY="93892" custLinFactX="-11618" custLinFactNeighborX="-100000" custLinFactNeighborY="61445">
        <dgm:presLayoutVars>
          <dgm:bulletEnabled val="1"/>
        </dgm:presLayoutVars>
      </dgm:prSet>
      <dgm:spPr/>
      <dgm:t>
        <a:bodyPr/>
        <a:lstStyle/>
        <a:p>
          <a:endParaRPr lang="ru-RU"/>
        </a:p>
      </dgm:t>
    </dgm:pt>
    <dgm:pt modelId="{FAFC170A-4C95-4DC5-AF7D-E647A7C5CB27}" type="pres">
      <dgm:prSet presAssocID="{ABF5DA2A-C84F-418C-9BE7-3162C172A742}" presName="sibTrans" presStyleCnt="0"/>
      <dgm:spPr/>
    </dgm:pt>
    <dgm:pt modelId="{D3CBDFA4-864C-4929-8EA1-E0406EA8FD42}" type="pres">
      <dgm:prSet presAssocID="{E005AE92-6599-444C-B6B4-305D0520E4A7}" presName="node" presStyleLbl="node1" presStyleIdx="14" presStyleCnt="20" custScaleX="97615" custScaleY="55384" custLinFactX="-10425" custLinFactNeighborX="-100000" custLinFactNeighborY="20403">
        <dgm:presLayoutVars>
          <dgm:bulletEnabled val="1"/>
        </dgm:presLayoutVars>
      </dgm:prSet>
      <dgm:spPr/>
      <dgm:t>
        <a:bodyPr/>
        <a:lstStyle/>
        <a:p>
          <a:endParaRPr lang="ru-RU"/>
        </a:p>
      </dgm:t>
    </dgm:pt>
    <dgm:pt modelId="{7544C832-4051-4C6D-96D3-C2F407398A6B}" type="pres">
      <dgm:prSet presAssocID="{7BE1561F-8451-4E30-8921-BA8EFED7F88E}" presName="sibTrans" presStyleCnt="0"/>
      <dgm:spPr/>
    </dgm:pt>
    <dgm:pt modelId="{26F3127B-0F4C-4993-A8BF-E6C922E05847}" type="pres">
      <dgm:prSet presAssocID="{34FF529D-E03F-4192-BC4F-1FAF2D2B3C76}" presName="node" presStyleLbl="node1" presStyleIdx="15" presStyleCnt="20" custScaleY="76265" custLinFactNeighborX="4034" custLinFactNeighborY="-68864">
        <dgm:presLayoutVars>
          <dgm:bulletEnabled val="1"/>
        </dgm:presLayoutVars>
      </dgm:prSet>
      <dgm:spPr/>
      <dgm:t>
        <a:bodyPr/>
        <a:lstStyle/>
        <a:p>
          <a:endParaRPr lang="ru-RU"/>
        </a:p>
      </dgm:t>
    </dgm:pt>
    <dgm:pt modelId="{F72DEE27-3680-4BAE-ADEB-BD7ED90CE049}" type="pres">
      <dgm:prSet presAssocID="{43A71032-1067-4F10-BD42-C6C8278CADB8}" presName="sibTrans" presStyleCnt="0"/>
      <dgm:spPr/>
    </dgm:pt>
    <dgm:pt modelId="{FD588585-2614-431B-8527-9E5721F8127A}" type="pres">
      <dgm:prSet presAssocID="{08576AC4-7BA6-492F-B1D2-2D3B6A787DC0}" presName="node" presStyleLbl="node1" presStyleIdx="16" presStyleCnt="20" custScaleY="76265" custLinFactNeighborX="-2252" custLinFactNeighborY="-68864">
        <dgm:presLayoutVars>
          <dgm:bulletEnabled val="1"/>
        </dgm:presLayoutVars>
      </dgm:prSet>
      <dgm:spPr/>
      <dgm:t>
        <a:bodyPr/>
        <a:lstStyle/>
        <a:p>
          <a:endParaRPr lang="ru-RU"/>
        </a:p>
      </dgm:t>
    </dgm:pt>
    <dgm:pt modelId="{E6A4960C-7B9F-44BC-B0D4-C5E23E66CA89}" type="pres">
      <dgm:prSet presAssocID="{5626CB98-783A-414F-A87B-A6B45E6782B2}" presName="sibTrans" presStyleCnt="0"/>
      <dgm:spPr/>
    </dgm:pt>
    <dgm:pt modelId="{706DA57A-2419-4C66-B7EB-1502D694DC2A}" type="pres">
      <dgm:prSet presAssocID="{53CBFDA5-7B9C-4637-93E9-33935EA10D32}" presName="node" presStyleLbl="node1" presStyleIdx="17" presStyleCnt="20" custScaleY="58471" custLinFactX="34449" custLinFactNeighborX="100000" custLinFactNeighborY="-71161">
        <dgm:presLayoutVars>
          <dgm:bulletEnabled val="1"/>
        </dgm:presLayoutVars>
      </dgm:prSet>
      <dgm:spPr/>
      <dgm:t>
        <a:bodyPr/>
        <a:lstStyle/>
        <a:p>
          <a:endParaRPr lang="ru-RU"/>
        </a:p>
      </dgm:t>
    </dgm:pt>
    <dgm:pt modelId="{605DC8B4-FA32-4250-99F3-D624FC2C5BB0}" type="pres">
      <dgm:prSet presAssocID="{138C014F-1AF5-4C8B-A283-1B7080ABFE8F}" presName="sibTrans" presStyleCnt="0"/>
      <dgm:spPr/>
    </dgm:pt>
    <dgm:pt modelId="{D0334E5A-6C4E-4941-98D0-36D70C61804B}" type="pres">
      <dgm:prSet presAssocID="{746F8336-6E84-4467-BB5D-4FA1EA86B9E9}" presName="node" presStyleLbl="node1" presStyleIdx="18" presStyleCnt="20" custScaleY="50219" custLinFactX="-1412" custLinFactNeighborX="-100000" custLinFactNeighborY="-343">
        <dgm:presLayoutVars>
          <dgm:bulletEnabled val="1"/>
        </dgm:presLayoutVars>
      </dgm:prSet>
      <dgm:spPr/>
      <dgm:t>
        <a:bodyPr/>
        <a:lstStyle/>
        <a:p>
          <a:endParaRPr lang="ru-RU"/>
        </a:p>
      </dgm:t>
    </dgm:pt>
    <dgm:pt modelId="{1E9B8578-88FB-440E-B349-F684A99BE363}" type="pres">
      <dgm:prSet presAssocID="{6CB57C05-2D70-48DC-BA8F-4C832FE8730A}" presName="sibTrans" presStyleCnt="0"/>
      <dgm:spPr/>
    </dgm:pt>
    <dgm:pt modelId="{3D9337EC-3D69-4319-8237-B01B2E0C3BDD}" type="pres">
      <dgm:prSet presAssocID="{38973DA0-A812-4E91-BD0F-421A25279C4A}" presName="node" presStyleLbl="node1" presStyleIdx="19" presStyleCnt="20" custScaleX="125336" custScaleY="49106" custLinFactNeighborX="-85529" custLinFactNeighborY="-900">
        <dgm:presLayoutVars>
          <dgm:bulletEnabled val="1"/>
        </dgm:presLayoutVars>
      </dgm:prSet>
      <dgm:spPr/>
      <dgm:t>
        <a:bodyPr/>
        <a:lstStyle/>
        <a:p>
          <a:endParaRPr lang="ru-RU"/>
        </a:p>
      </dgm:t>
    </dgm:pt>
  </dgm:ptLst>
  <dgm:cxnLst>
    <dgm:cxn modelId="{9C6E1C14-25E9-4672-BA78-B087B5A75821}" type="presOf" srcId="{53CBFDA5-7B9C-4637-93E9-33935EA10D32}" destId="{706DA57A-2419-4C66-B7EB-1502D694DC2A}" srcOrd="0" destOrd="0" presId="urn:microsoft.com/office/officeart/2005/8/layout/default#3"/>
    <dgm:cxn modelId="{5F34D951-675D-44D0-AA7F-9D69A89CF96F}" type="presOf" srcId="{27B24BDB-EFF3-4D56-89B3-1B5D83F377B8}" destId="{48483301-CAA3-433A-8153-ABA04535EFAC}" srcOrd="0" destOrd="0" presId="urn:microsoft.com/office/officeart/2005/8/layout/default#3"/>
    <dgm:cxn modelId="{52B3B4B5-499A-41D2-8895-A5DDEFC785EA}" srcId="{DF6D8DB4-7043-4472-AB87-CD1AA7616D5B}" destId="{27B24BDB-EFF3-4D56-89B3-1B5D83F377B8}" srcOrd="1" destOrd="0" parTransId="{3132087C-31C0-4A3D-96B7-F06B6ECF24DE}" sibTransId="{41169BD3-CCB5-4A57-86AB-490F24A4A45E}"/>
    <dgm:cxn modelId="{176D9BD7-7EA2-4709-95BE-11A08FE79D80}" type="presOf" srcId="{778862AA-F65D-43D6-AC9C-AF10E6693F41}" destId="{7A41C7AA-9314-4239-A4B3-B331A9B53C10}" srcOrd="0" destOrd="0" presId="urn:microsoft.com/office/officeart/2005/8/layout/default#3"/>
    <dgm:cxn modelId="{BAA51413-25F7-48C4-9965-2EB04AB95889}" type="presOf" srcId="{C4399610-FC37-4A0E-8FAF-AD59FCCDE9F4}" destId="{616DCA7C-793C-4AEA-A7A8-92B9246D8AC2}" srcOrd="0" destOrd="0" presId="urn:microsoft.com/office/officeart/2005/8/layout/default#3"/>
    <dgm:cxn modelId="{7E685B65-BCF0-4B3D-8B7E-E89A1A2F44EF}" type="presOf" srcId="{08576AC4-7BA6-492F-B1D2-2D3B6A787DC0}" destId="{FD588585-2614-431B-8527-9E5721F8127A}" srcOrd="0" destOrd="0" presId="urn:microsoft.com/office/officeart/2005/8/layout/default#3"/>
    <dgm:cxn modelId="{1D832761-7229-410F-A297-B3686B1488D1}" srcId="{DF6D8DB4-7043-4472-AB87-CD1AA7616D5B}" destId="{746F8336-6E84-4467-BB5D-4FA1EA86B9E9}" srcOrd="18" destOrd="0" parTransId="{B868712A-CED3-4BF8-A544-80A6DDB5CAE9}" sibTransId="{6CB57C05-2D70-48DC-BA8F-4C832FE8730A}"/>
    <dgm:cxn modelId="{350F402C-1744-4E41-AA61-5EA75BFEBF36}" type="presOf" srcId="{E18825BF-B108-4C07-8D8D-3EE2CE42D9B7}" destId="{6A4F4212-DBC1-4375-8422-796B9284EF5C}" srcOrd="0" destOrd="0" presId="urn:microsoft.com/office/officeart/2005/8/layout/default#3"/>
    <dgm:cxn modelId="{37A21351-EA4B-421D-99CA-861015BB8AFF}" srcId="{DF6D8DB4-7043-4472-AB87-CD1AA7616D5B}" destId="{38973DA0-A812-4E91-BD0F-421A25279C4A}" srcOrd="19" destOrd="0" parTransId="{77A69862-D6E1-4F13-839E-12267A641082}" sibTransId="{534DB98B-732C-4732-AE43-D845E62572F5}"/>
    <dgm:cxn modelId="{97C16986-0569-4692-9EDF-FEA63812A266}" type="presOf" srcId="{66BA1168-64AC-4F9C-A068-5A8EEA969956}" destId="{BD87CD61-9D12-4272-ADA8-7D7799D7734E}" srcOrd="0" destOrd="0" presId="urn:microsoft.com/office/officeart/2005/8/layout/default#3"/>
    <dgm:cxn modelId="{DC6D2A04-FF1B-4146-A4F6-BD03C4AC5C92}" srcId="{DF6D8DB4-7043-4472-AB87-CD1AA7616D5B}" destId="{C4399610-FC37-4A0E-8FAF-AD59FCCDE9F4}" srcOrd="12" destOrd="0" parTransId="{1FA1A432-635F-4CFC-8116-41DE1BDB1599}" sibTransId="{7BEE3774-E279-4735-96BE-3855F59DDE0B}"/>
    <dgm:cxn modelId="{0281C716-85F1-442C-A06F-6BFC88D1DA38}" type="presOf" srcId="{BDD76F84-E385-4FAA-8994-217BE2A5BCFA}" destId="{C1C07094-5F4F-4236-8A18-91B952382362}" srcOrd="0" destOrd="0" presId="urn:microsoft.com/office/officeart/2005/8/layout/default#3"/>
    <dgm:cxn modelId="{3314EE37-3973-4B53-8A19-BF8A49C4DE10}" srcId="{DF6D8DB4-7043-4472-AB87-CD1AA7616D5B}" destId="{E9DF24E7-FC82-4F11-8537-25453EE1814B}" srcOrd="3" destOrd="0" parTransId="{9BA19F67-1C3C-49B2-8778-71754977D6F4}" sibTransId="{B41CFF8C-D8F0-43D0-AFB5-9AF9A1593BB5}"/>
    <dgm:cxn modelId="{E3429C20-89B4-49B9-8083-18BAD62E27D2}" type="presOf" srcId="{38973DA0-A812-4E91-BD0F-421A25279C4A}" destId="{3D9337EC-3D69-4319-8237-B01B2E0C3BDD}" srcOrd="0" destOrd="0" presId="urn:microsoft.com/office/officeart/2005/8/layout/default#3"/>
    <dgm:cxn modelId="{4C6A6BD2-5ABB-430D-8A06-73F5610A769C}" srcId="{DF6D8DB4-7043-4472-AB87-CD1AA7616D5B}" destId="{66BA1168-64AC-4F9C-A068-5A8EEA969956}" srcOrd="11" destOrd="0" parTransId="{67C7B5CC-14CC-4CB1-8BB7-8ED2CC8CCFBB}" sibTransId="{5FA9582D-3FD5-4CC5-A750-278BBF7AFEE6}"/>
    <dgm:cxn modelId="{8C56B1CB-5854-44C8-8F71-B5DDB587D8CC}" type="presOf" srcId="{241A6FF2-1857-4978-86BF-84FA7CFAEC81}" destId="{16DC5943-8CC3-4797-8300-5FDE2F67D71A}" srcOrd="0" destOrd="0" presId="urn:microsoft.com/office/officeart/2005/8/layout/default#3"/>
    <dgm:cxn modelId="{C3087D64-6B48-48B6-A217-521AA1E593B2}" type="presOf" srcId="{34FF529D-E03F-4192-BC4F-1FAF2D2B3C76}" destId="{26F3127B-0F4C-4993-A8BF-E6C922E05847}" srcOrd="0" destOrd="0" presId="urn:microsoft.com/office/officeart/2005/8/layout/default#3"/>
    <dgm:cxn modelId="{4E4F8AEF-8681-4379-A5D7-37DCB6E33558}" srcId="{DF6D8DB4-7043-4472-AB87-CD1AA7616D5B}" destId="{34FF529D-E03F-4192-BC4F-1FAF2D2B3C76}" srcOrd="15" destOrd="0" parTransId="{7F9FA80B-9169-4759-86F2-B960928BCB10}" sibTransId="{43A71032-1067-4F10-BD42-C6C8278CADB8}"/>
    <dgm:cxn modelId="{6E6F9DE6-4E86-4821-91F7-3E1D5F424D5F}" srcId="{DF6D8DB4-7043-4472-AB87-CD1AA7616D5B}" destId="{B6F434FB-5383-466D-ABE4-58125545CACC}" srcOrd="8" destOrd="0" parTransId="{26919E27-0B69-47EA-B86C-88E81B0186D8}" sibTransId="{52D9B93C-C478-47B1-A9FB-84F381DF46D0}"/>
    <dgm:cxn modelId="{1185FECB-5397-46AE-882D-4F8D6A37E0BD}" type="presOf" srcId="{E005AE92-6599-444C-B6B4-305D0520E4A7}" destId="{D3CBDFA4-864C-4929-8EA1-E0406EA8FD42}" srcOrd="0" destOrd="0" presId="urn:microsoft.com/office/officeart/2005/8/layout/default#3"/>
    <dgm:cxn modelId="{68A05B42-37F8-47B0-8620-EA185A3CE30A}" srcId="{DF6D8DB4-7043-4472-AB87-CD1AA7616D5B}" destId="{BDD76F84-E385-4FAA-8994-217BE2A5BCFA}" srcOrd="13" destOrd="0" parTransId="{DC8A1351-4D66-4D0A-AD2E-A84768273B42}" sibTransId="{ABF5DA2A-C84F-418C-9BE7-3162C172A742}"/>
    <dgm:cxn modelId="{C6BE06E5-CF78-40BB-9DB7-91CF2250DCF3}" srcId="{DF6D8DB4-7043-4472-AB87-CD1AA7616D5B}" destId="{E18825BF-B108-4C07-8D8D-3EE2CE42D9B7}" srcOrd="7" destOrd="0" parTransId="{6FEDFEA5-7555-448B-A5CD-C28D7664A2D7}" sibTransId="{B57B9967-93E7-4844-9C8E-D2964A79F41F}"/>
    <dgm:cxn modelId="{21F67C1E-7301-462D-BF10-394E3CCBBA92}" srcId="{DF6D8DB4-7043-4472-AB87-CD1AA7616D5B}" destId="{7A6AA3E0-3D5C-46DB-9E77-34BEC4878C6D}" srcOrd="5" destOrd="0" parTransId="{D86B3DF8-764C-4E18-B912-3C93E93F2830}" sibTransId="{1C9E7367-5F96-4631-8FE1-AAD9BCD1FAD6}"/>
    <dgm:cxn modelId="{881253BD-DF52-4C6E-A14C-3000F77DD877}" srcId="{DF6D8DB4-7043-4472-AB87-CD1AA7616D5B}" destId="{241A6FF2-1857-4978-86BF-84FA7CFAEC81}" srcOrd="2" destOrd="0" parTransId="{4DEAECB6-A1A6-4A2E-9099-1DCDA636AD0C}" sibTransId="{425356E0-329E-447A-B5D6-3AD711C0637A}"/>
    <dgm:cxn modelId="{54A3E0D5-2E5F-4ED7-92B6-B9DC360A2EBB}" type="presOf" srcId="{E9DF24E7-FC82-4F11-8537-25453EE1814B}" destId="{4EBF2F25-93A7-4720-88C1-79BBA635E71A}" srcOrd="0" destOrd="0" presId="urn:microsoft.com/office/officeart/2005/8/layout/default#3"/>
    <dgm:cxn modelId="{FFCC6B41-C7EC-4B73-A1BE-F57620981C65}" type="presOf" srcId="{3354C60D-2232-4AA7-A544-CE30AE87A0CD}" destId="{18BDF457-28B8-44A0-9CB8-D57B7E5AAD46}" srcOrd="0" destOrd="0" presId="urn:microsoft.com/office/officeart/2005/8/layout/default#3"/>
    <dgm:cxn modelId="{47105897-3B81-4237-B54E-A858F8FE6FC8}" type="presOf" srcId="{746F8336-6E84-4467-BB5D-4FA1EA86B9E9}" destId="{D0334E5A-6C4E-4941-98D0-36D70C61804B}" srcOrd="0" destOrd="0" presId="urn:microsoft.com/office/officeart/2005/8/layout/default#3"/>
    <dgm:cxn modelId="{A76BE3D6-77A5-45C0-BD8C-B694E86CA10E}" srcId="{DF6D8DB4-7043-4472-AB87-CD1AA7616D5B}" destId="{E005AE92-6599-444C-B6B4-305D0520E4A7}" srcOrd="14" destOrd="0" parTransId="{080CE38A-78EA-43C4-8DCC-5FB676965300}" sibTransId="{7BE1561F-8451-4E30-8921-BA8EFED7F88E}"/>
    <dgm:cxn modelId="{6334D030-4174-43CA-A32A-AAD0A54A985C}" srcId="{DF6D8DB4-7043-4472-AB87-CD1AA7616D5B}" destId="{ED5E318C-87EB-4471-9661-DE42B94771D9}" srcOrd="10" destOrd="0" parTransId="{70C7C393-9CB8-48D4-925C-450D17E177B6}" sibTransId="{5DE93269-347A-4CB0-9B1D-DFE41D733DF5}"/>
    <dgm:cxn modelId="{96F8E7C9-B9E3-483F-BADF-E1DE0CF9179D}" type="presOf" srcId="{B3F89FC5-2C30-493A-9797-9B4364E7E8A6}" destId="{49D75538-7457-4E1A-8461-594624D3A46C}" srcOrd="0" destOrd="0" presId="urn:microsoft.com/office/officeart/2005/8/layout/default#3"/>
    <dgm:cxn modelId="{9F7011F3-B95D-473E-9593-05B99B73BAFB}" srcId="{DF6D8DB4-7043-4472-AB87-CD1AA7616D5B}" destId="{B3F89FC5-2C30-493A-9797-9B4364E7E8A6}" srcOrd="0" destOrd="0" parTransId="{E64654C5-2303-4171-9492-0311A33A3140}" sibTransId="{935B00BE-4069-4E06-9F56-F718A4B42021}"/>
    <dgm:cxn modelId="{7CD5E96E-7103-4219-9748-D6D98EE429D3}" type="presOf" srcId="{DF6D8DB4-7043-4472-AB87-CD1AA7616D5B}" destId="{5BBBE828-2C7C-4394-B204-2A4BD3095274}" srcOrd="0" destOrd="0" presId="urn:microsoft.com/office/officeart/2005/8/layout/default#3"/>
    <dgm:cxn modelId="{38A3049A-CACE-4499-BD68-1E2BABBC0D46}" srcId="{DF6D8DB4-7043-4472-AB87-CD1AA7616D5B}" destId="{76403799-C3FA-424D-8EDA-6A88A10E0B69}" srcOrd="6" destOrd="0" parTransId="{C3C853C9-0D1B-484E-A765-D4B467DB265B}" sibTransId="{5E95AAB0-BAD8-4BBB-8FF0-ECC49D16D436}"/>
    <dgm:cxn modelId="{1B76E42F-DFD5-4D27-9DBD-C7E39F789988}" srcId="{DF6D8DB4-7043-4472-AB87-CD1AA7616D5B}" destId="{3354C60D-2232-4AA7-A544-CE30AE87A0CD}" srcOrd="4" destOrd="0" parTransId="{3BC148F3-1789-4153-859A-A6A354146231}" sibTransId="{6C9A3C64-70C7-4F1D-8EE2-02FF42F64AAB}"/>
    <dgm:cxn modelId="{1B90D972-750C-4051-9A60-2B49D4B28EF6}" type="presOf" srcId="{ED5E318C-87EB-4471-9661-DE42B94771D9}" destId="{B624D2AB-1C3F-4734-B2E4-ED2C6463F3D5}" srcOrd="0" destOrd="0" presId="urn:microsoft.com/office/officeart/2005/8/layout/default#3"/>
    <dgm:cxn modelId="{B7E1631B-40D6-4E35-A8F2-4E62DB3A3277}" type="presOf" srcId="{B6F434FB-5383-466D-ABE4-58125545CACC}" destId="{AF7F83FD-BDC9-4F3D-8171-260EB05C1938}" srcOrd="0" destOrd="0" presId="urn:microsoft.com/office/officeart/2005/8/layout/default#3"/>
    <dgm:cxn modelId="{04892C4E-5C97-4495-BAE1-58F46B5E89A7}" type="presOf" srcId="{76403799-C3FA-424D-8EDA-6A88A10E0B69}" destId="{EDDC1761-E0EF-49F7-8C3D-72EE4A2AE690}" srcOrd="0" destOrd="0" presId="urn:microsoft.com/office/officeart/2005/8/layout/default#3"/>
    <dgm:cxn modelId="{944123D6-18C1-4B80-A90B-1C7C4FF1AB99}" srcId="{DF6D8DB4-7043-4472-AB87-CD1AA7616D5B}" destId="{778862AA-F65D-43D6-AC9C-AF10E6693F41}" srcOrd="9" destOrd="0" parTransId="{EAC4BA9D-78F3-4E7D-BB56-ECAAF011188A}" sibTransId="{AB8BD6A4-35AD-410F-B45D-DD13C3CE4708}"/>
    <dgm:cxn modelId="{301A7529-39DB-400F-B434-AE48D30B9090}" srcId="{DF6D8DB4-7043-4472-AB87-CD1AA7616D5B}" destId="{08576AC4-7BA6-492F-B1D2-2D3B6A787DC0}" srcOrd="16" destOrd="0" parTransId="{DBD0FAC7-907E-4BE9-8105-D497975E6388}" sibTransId="{5626CB98-783A-414F-A87B-A6B45E6782B2}"/>
    <dgm:cxn modelId="{3D24D1ED-6077-4472-B2A9-633C48EFF0F4}" type="presOf" srcId="{7A6AA3E0-3D5C-46DB-9E77-34BEC4878C6D}" destId="{CEFDE59E-E29D-4D77-B82E-60D07A7D1564}" srcOrd="0" destOrd="0" presId="urn:microsoft.com/office/officeart/2005/8/layout/default#3"/>
    <dgm:cxn modelId="{FD2FE14A-93F2-460A-BD52-4EBCE12DC633}" srcId="{DF6D8DB4-7043-4472-AB87-CD1AA7616D5B}" destId="{53CBFDA5-7B9C-4637-93E9-33935EA10D32}" srcOrd="17" destOrd="0" parTransId="{FDEDA667-555D-47D2-B887-9FB178375DCA}" sibTransId="{138C014F-1AF5-4C8B-A283-1B7080ABFE8F}"/>
    <dgm:cxn modelId="{0D8944AE-D7EF-4A46-837C-94F31E13D98F}" type="presParOf" srcId="{5BBBE828-2C7C-4394-B204-2A4BD3095274}" destId="{49D75538-7457-4E1A-8461-594624D3A46C}" srcOrd="0" destOrd="0" presId="urn:microsoft.com/office/officeart/2005/8/layout/default#3"/>
    <dgm:cxn modelId="{8FBF7BC9-5578-4685-B31A-1B1FC4D5EBBE}" type="presParOf" srcId="{5BBBE828-2C7C-4394-B204-2A4BD3095274}" destId="{9C6E8A1C-F73B-4840-915C-2642AE476C18}" srcOrd="1" destOrd="0" presId="urn:microsoft.com/office/officeart/2005/8/layout/default#3"/>
    <dgm:cxn modelId="{301B277F-2333-4EAB-B7A9-5C6070E4754E}" type="presParOf" srcId="{5BBBE828-2C7C-4394-B204-2A4BD3095274}" destId="{48483301-CAA3-433A-8153-ABA04535EFAC}" srcOrd="2" destOrd="0" presId="urn:microsoft.com/office/officeart/2005/8/layout/default#3"/>
    <dgm:cxn modelId="{366B8258-F04D-40D8-A5FA-2CF6D202D89C}" type="presParOf" srcId="{5BBBE828-2C7C-4394-B204-2A4BD3095274}" destId="{7854FC6D-19E2-4D4B-AD29-EF49CC18F7DB}" srcOrd="3" destOrd="0" presId="urn:microsoft.com/office/officeart/2005/8/layout/default#3"/>
    <dgm:cxn modelId="{94F48070-025B-4BB5-BCE1-C3940E43E2C0}" type="presParOf" srcId="{5BBBE828-2C7C-4394-B204-2A4BD3095274}" destId="{16DC5943-8CC3-4797-8300-5FDE2F67D71A}" srcOrd="4" destOrd="0" presId="urn:microsoft.com/office/officeart/2005/8/layout/default#3"/>
    <dgm:cxn modelId="{A4605CDB-B2DD-497F-8CD1-80358CEA7C8E}" type="presParOf" srcId="{5BBBE828-2C7C-4394-B204-2A4BD3095274}" destId="{F5A2C335-B344-4685-8CBF-1F5E3D2E5C2A}" srcOrd="5" destOrd="0" presId="urn:microsoft.com/office/officeart/2005/8/layout/default#3"/>
    <dgm:cxn modelId="{DEF27193-5DA7-4F14-BD48-33B97527260D}" type="presParOf" srcId="{5BBBE828-2C7C-4394-B204-2A4BD3095274}" destId="{4EBF2F25-93A7-4720-88C1-79BBA635E71A}" srcOrd="6" destOrd="0" presId="urn:microsoft.com/office/officeart/2005/8/layout/default#3"/>
    <dgm:cxn modelId="{0E7CE470-75D6-461A-A27E-DB1AB5349627}" type="presParOf" srcId="{5BBBE828-2C7C-4394-B204-2A4BD3095274}" destId="{A8E727D7-7018-40EB-AF60-207DEE83BE5B}" srcOrd="7" destOrd="0" presId="urn:microsoft.com/office/officeart/2005/8/layout/default#3"/>
    <dgm:cxn modelId="{15995F3A-F974-42A7-864F-1AF336BE665B}" type="presParOf" srcId="{5BBBE828-2C7C-4394-B204-2A4BD3095274}" destId="{18BDF457-28B8-44A0-9CB8-D57B7E5AAD46}" srcOrd="8" destOrd="0" presId="urn:microsoft.com/office/officeart/2005/8/layout/default#3"/>
    <dgm:cxn modelId="{BD21B431-5518-41A9-AD9E-53CE7EB0BDCB}" type="presParOf" srcId="{5BBBE828-2C7C-4394-B204-2A4BD3095274}" destId="{0B29F6C8-0518-4829-B6E2-BD49AB67FB04}" srcOrd="9" destOrd="0" presId="urn:microsoft.com/office/officeart/2005/8/layout/default#3"/>
    <dgm:cxn modelId="{570FFBBA-36D6-400D-8FCE-3F2B3B9B5C44}" type="presParOf" srcId="{5BBBE828-2C7C-4394-B204-2A4BD3095274}" destId="{CEFDE59E-E29D-4D77-B82E-60D07A7D1564}" srcOrd="10" destOrd="0" presId="urn:microsoft.com/office/officeart/2005/8/layout/default#3"/>
    <dgm:cxn modelId="{30DA4F6E-1A9B-45C9-921C-CA14BE0CB73E}" type="presParOf" srcId="{5BBBE828-2C7C-4394-B204-2A4BD3095274}" destId="{8B72CBB1-5887-4BF2-BFF8-B9573A80678F}" srcOrd="11" destOrd="0" presId="urn:microsoft.com/office/officeart/2005/8/layout/default#3"/>
    <dgm:cxn modelId="{EF4FAAEF-DB05-49A7-A45B-59E954021B23}" type="presParOf" srcId="{5BBBE828-2C7C-4394-B204-2A4BD3095274}" destId="{EDDC1761-E0EF-49F7-8C3D-72EE4A2AE690}" srcOrd="12" destOrd="0" presId="urn:microsoft.com/office/officeart/2005/8/layout/default#3"/>
    <dgm:cxn modelId="{9A7C35C8-A23A-4EC3-AF6F-2481DB810C52}" type="presParOf" srcId="{5BBBE828-2C7C-4394-B204-2A4BD3095274}" destId="{FF7040D6-C6DF-43BA-81C5-C2284E9F38B2}" srcOrd="13" destOrd="0" presId="urn:microsoft.com/office/officeart/2005/8/layout/default#3"/>
    <dgm:cxn modelId="{7DC9E240-315C-4060-98B6-0BA3796AE97D}" type="presParOf" srcId="{5BBBE828-2C7C-4394-B204-2A4BD3095274}" destId="{6A4F4212-DBC1-4375-8422-796B9284EF5C}" srcOrd="14" destOrd="0" presId="urn:microsoft.com/office/officeart/2005/8/layout/default#3"/>
    <dgm:cxn modelId="{15AB12E3-54E6-4D80-A49D-CF812AB0202B}" type="presParOf" srcId="{5BBBE828-2C7C-4394-B204-2A4BD3095274}" destId="{F87C5C22-56F0-4C8E-B634-D2DA63CCEFC4}" srcOrd="15" destOrd="0" presId="urn:microsoft.com/office/officeart/2005/8/layout/default#3"/>
    <dgm:cxn modelId="{C9861A8F-64A4-4B89-99E8-11D7D35C2F6B}" type="presParOf" srcId="{5BBBE828-2C7C-4394-B204-2A4BD3095274}" destId="{AF7F83FD-BDC9-4F3D-8171-260EB05C1938}" srcOrd="16" destOrd="0" presId="urn:microsoft.com/office/officeart/2005/8/layout/default#3"/>
    <dgm:cxn modelId="{051012AD-0C19-45A0-8B28-48B480921F37}" type="presParOf" srcId="{5BBBE828-2C7C-4394-B204-2A4BD3095274}" destId="{FDB2F028-257F-462A-8180-01D26D71C7D9}" srcOrd="17" destOrd="0" presId="urn:microsoft.com/office/officeart/2005/8/layout/default#3"/>
    <dgm:cxn modelId="{84018841-0F58-4B9F-A517-77470C2495FA}" type="presParOf" srcId="{5BBBE828-2C7C-4394-B204-2A4BD3095274}" destId="{7A41C7AA-9314-4239-A4B3-B331A9B53C10}" srcOrd="18" destOrd="0" presId="urn:microsoft.com/office/officeart/2005/8/layout/default#3"/>
    <dgm:cxn modelId="{7F42DD8F-2029-46E2-AF64-8B96684F40CE}" type="presParOf" srcId="{5BBBE828-2C7C-4394-B204-2A4BD3095274}" destId="{A25BD3A1-60A7-4591-806E-9C5BDEC34F43}" srcOrd="19" destOrd="0" presId="urn:microsoft.com/office/officeart/2005/8/layout/default#3"/>
    <dgm:cxn modelId="{F50AA91C-47EE-49DD-8B83-5B650E3A8F67}" type="presParOf" srcId="{5BBBE828-2C7C-4394-B204-2A4BD3095274}" destId="{B624D2AB-1C3F-4734-B2E4-ED2C6463F3D5}" srcOrd="20" destOrd="0" presId="urn:microsoft.com/office/officeart/2005/8/layout/default#3"/>
    <dgm:cxn modelId="{53C0ADEC-C7BC-466C-8608-177C4B62B213}" type="presParOf" srcId="{5BBBE828-2C7C-4394-B204-2A4BD3095274}" destId="{F06342B4-BB95-46A6-8DFC-AABA39C5DC70}" srcOrd="21" destOrd="0" presId="urn:microsoft.com/office/officeart/2005/8/layout/default#3"/>
    <dgm:cxn modelId="{EB9E7FF4-2F2F-4C68-9DDE-55AEE0F3DF6A}" type="presParOf" srcId="{5BBBE828-2C7C-4394-B204-2A4BD3095274}" destId="{BD87CD61-9D12-4272-ADA8-7D7799D7734E}" srcOrd="22" destOrd="0" presId="urn:microsoft.com/office/officeart/2005/8/layout/default#3"/>
    <dgm:cxn modelId="{EC07BAB8-B7F3-405E-B7AD-F1CC6FF96BF8}" type="presParOf" srcId="{5BBBE828-2C7C-4394-B204-2A4BD3095274}" destId="{8DE47EF0-BC5E-437C-AD34-3C760B863090}" srcOrd="23" destOrd="0" presId="urn:microsoft.com/office/officeart/2005/8/layout/default#3"/>
    <dgm:cxn modelId="{4FA26687-D557-4AA2-ABA6-0C84767B01D0}" type="presParOf" srcId="{5BBBE828-2C7C-4394-B204-2A4BD3095274}" destId="{616DCA7C-793C-4AEA-A7A8-92B9246D8AC2}" srcOrd="24" destOrd="0" presId="urn:microsoft.com/office/officeart/2005/8/layout/default#3"/>
    <dgm:cxn modelId="{63987C70-3837-4A1D-B0BE-5369006BCBDB}" type="presParOf" srcId="{5BBBE828-2C7C-4394-B204-2A4BD3095274}" destId="{EC2ECB00-7FD3-4173-9D3A-47B8D2C64C8C}" srcOrd="25" destOrd="0" presId="urn:microsoft.com/office/officeart/2005/8/layout/default#3"/>
    <dgm:cxn modelId="{193D1F48-86FA-4422-A340-F8BC30620050}" type="presParOf" srcId="{5BBBE828-2C7C-4394-B204-2A4BD3095274}" destId="{C1C07094-5F4F-4236-8A18-91B952382362}" srcOrd="26" destOrd="0" presId="urn:microsoft.com/office/officeart/2005/8/layout/default#3"/>
    <dgm:cxn modelId="{C37D6819-44BB-4418-AC36-B2AFB53675F6}" type="presParOf" srcId="{5BBBE828-2C7C-4394-B204-2A4BD3095274}" destId="{FAFC170A-4C95-4DC5-AF7D-E647A7C5CB27}" srcOrd="27" destOrd="0" presId="urn:microsoft.com/office/officeart/2005/8/layout/default#3"/>
    <dgm:cxn modelId="{6633C180-B98A-472B-929F-4BF297369A02}" type="presParOf" srcId="{5BBBE828-2C7C-4394-B204-2A4BD3095274}" destId="{D3CBDFA4-864C-4929-8EA1-E0406EA8FD42}" srcOrd="28" destOrd="0" presId="urn:microsoft.com/office/officeart/2005/8/layout/default#3"/>
    <dgm:cxn modelId="{E99AB823-0FFF-4CD0-8078-CD3230C65535}" type="presParOf" srcId="{5BBBE828-2C7C-4394-B204-2A4BD3095274}" destId="{7544C832-4051-4C6D-96D3-C2F407398A6B}" srcOrd="29" destOrd="0" presId="urn:microsoft.com/office/officeart/2005/8/layout/default#3"/>
    <dgm:cxn modelId="{57927617-279A-44B6-95BE-8A69187A050E}" type="presParOf" srcId="{5BBBE828-2C7C-4394-B204-2A4BD3095274}" destId="{26F3127B-0F4C-4993-A8BF-E6C922E05847}" srcOrd="30" destOrd="0" presId="urn:microsoft.com/office/officeart/2005/8/layout/default#3"/>
    <dgm:cxn modelId="{9C390BED-FD19-4014-9293-E259D74C583F}" type="presParOf" srcId="{5BBBE828-2C7C-4394-B204-2A4BD3095274}" destId="{F72DEE27-3680-4BAE-ADEB-BD7ED90CE049}" srcOrd="31" destOrd="0" presId="urn:microsoft.com/office/officeart/2005/8/layout/default#3"/>
    <dgm:cxn modelId="{8335055E-58D5-4065-B4CD-FA70B1194CE4}" type="presParOf" srcId="{5BBBE828-2C7C-4394-B204-2A4BD3095274}" destId="{FD588585-2614-431B-8527-9E5721F8127A}" srcOrd="32" destOrd="0" presId="urn:microsoft.com/office/officeart/2005/8/layout/default#3"/>
    <dgm:cxn modelId="{F1ED008D-C950-4ED0-8E88-9ABC2F76A142}" type="presParOf" srcId="{5BBBE828-2C7C-4394-B204-2A4BD3095274}" destId="{E6A4960C-7B9F-44BC-B0D4-C5E23E66CA89}" srcOrd="33" destOrd="0" presId="urn:microsoft.com/office/officeart/2005/8/layout/default#3"/>
    <dgm:cxn modelId="{8E842FC5-69CA-4A08-A513-C070D5C5DB59}" type="presParOf" srcId="{5BBBE828-2C7C-4394-B204-2A4BD3095274}" destId="{706DA57A-2419-4C66-B7EB-1502D694DC2A}" srcOrd="34" destOrd="0" presId="urn:microsoft.com/office/officeart/2005/8/layout/default#3"/>
    <dgm:cxn modelId="{2F247C9F-7B35-4A19-98BD-754AC130D7E0}" type="presParOf" srcId="{5BBBE828-2C7C-4394-B204-2A4BD3095274}" destId="{605DC8B4-FA32-4250-99F3-D624FC2C5BB0}" srcOrd="35" destOrd="0" presId="urn:microsoft.com/office/officeart/2005/8/layout/default#3"/>
    <dgm:cxn modelId="{3A58CCC5-051D-45C0-BC89-04C2CCA8346A}" type="presParOf" srcId="{5BBBE828-2C7C-4394-B204-2A4BD3095274}" destId="{D0334E5A-6C4E-4941-98D0-36D70C61804B}" srcOrd="36" destOrd="0" presId="urn:microsoft.com/office/officeart/2005/8/layout/default#3"/>
    <dgm:cxn modelId="{C93F3E95-6B1C-4195-83E1-93FF30B18896}" type="presParOf" srcId="{5BBBE828-2C7C-4394-B204-2A4BD3095274}" destId="{1E9B8578-88FB-440E-B349-F684A99BE363}" srcOrd="37" destOrd="0" presId="urn:microsoft.com/office/officeart/2005/8/layout/default#3"/>
    <dgm:cxn modelId="{8740D537-DF30-4DF2-AF42-269609FF1980}" type="presParOf" srcId="{5BBBE828-2C7C-4394-B204-2A4BD3095274}" destId="{3D9337EC-3D69-4319-8237-B01B2E0C3BDD}" srcOrd="38" destOrd="0" presId="urn:microsoft.com/office/officeart/2005/8/layout/default#3"/>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D16F65-5409-45F1-B2BA-488C283091E7}">
      <dsp:nvSpPr>
        <dsp:cNvPr id="0" name=""/>
        <dsp:cNvSpPr/>
      </dsp:nvSpPr>
      <dsp:spPr>
        <a:xfrm>
          <a:off x="3102" y="747467"/>
          <a:ext cx="8226497" cy="1177840"/>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ru-RU" sz="3500" kern="1200" dirty="0" smtClean="0"/>
            <a:t>Педагогические технологии</a:t>
          </a:r>
          <a:endParaRPr lang="ru-RU" sz="3500" kern="1200" dirty="0"/>
        </a:p>
      </dsp:txBody>
      <dsp:txXfrm>
        <a:off x="3102" y="747467"/>
        <a:ext cx="8226497" cy="1177840"/>
      </dsp:txXfrm>
    </dsp:sp>
    <dsp:sp modelId="{F4673DCD-840A-4C06-A84A-F0334EC4970B}">
      <dsp:nvSpPr>
        <dsp:cNvPr id="0" name=""/>
        <dsp:cNvSpPr/>
      </dsp:nvSpPr>
      <dsp:spPr>
        <a:xfrm>
          <a:off x="119184" y="2393505"/>
          <a:ext cx="3720094" cy="114346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ru-RU" sz="3500" kern="1200" dirty="0" smtClean="0"/>
            <a:t>Неимитационные</a:t>
          </a:r>
          <a:endParaRPr lang="ru-RU" sz="3500" kern="1200" dirty="0"/>
        </a:p>
      </dsp:txBody>
      <dsp:txXfrm>
        <a:off x="119184" y="2393505"/>
        <a:ext cx="3720094" cy="1143464"/>
      </dsp:txXfrm>
    </dsp:sp>
    <dsp:sp modelId="{BE823297-7673-42FE-9641-8BB3F473849E}">
      <dsp:nvSpPr>
        <dsp:cNvPr id="0" name=""/>
        <dsp:cNvSpPr/>
      </dsp:nvSpPr>
      <dsp:spPr>
        <a:xfrm>
          <a:off x="4268439" y="2393505"/>
          <a:ext cx="3720094" cy="114346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ru-RU" sz="3500" kern="1200" dirty="0" smtClean="0"/>
            <a:t>Имитационные</a:t>
          </a:r>
          <a:endParaRPr lang="ru-RU" sz="3500" kern="1200" dirty="0"/>
        </a:p>
      </dsp:txBody>
      <dsp:txXfrm>
        <a:off x="4268439" y="2393505"/>
        <a:ext cx="3720094" cy="11434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B85BCC-2164-4D4C-8E54-A270647B747A}">
      <dsp:nvSpPr>
        <dsp:cNvPr id="0" name=""/>
        <dsp:cNvSpPr/>
      </dsp:nvSpPr>
      <dsp:spPr>
        <a:xfrm>
          <a:off x="9489" y="0"/>
          <a:ext cx="8220110" cy="578379"/>
        </a:xfrm>
        <a:prstGeom prst="rect">
          <a:avLst/>
        </a:prstGeom>
        <a:solidFill>
          <a:srgbClr val="00B0F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latin typeface="+mj-lt"/>
              <a:cs typeface="Times New Roman" pitchFamily="18" charset="0"/>
            </a:rPr>
            <a:t>Педагогические технологии</a:t>
          </a:r>
          <a:endParaRPr lang="ru-RU" sz="2800" kern="1200" dirty="0">
            <a:latin typeface="+mj-lt"/>
            <a:cs typeface="Times New Roman" pitchFamily="18" charset="0"/>
          </a:endParaRPr>
        </a:p>
      </dsp:txBody>
      <dsp:txXfrm>
        <a:off x="9489" y="0"/>
        <a:ext cx="8220110" cy="578379"/>
      </dsp:txXfrm>
    </dsp:sp>
    <dsp:sp modelId="{301C358B-AF37-4BB5-A747-7A267E22A7AF}">
      <dsp:nvSpPr>
        <dsp:cNvPr id="0" name=""/>
        <dsp:cNvSpPr/>
      </dsp:nvSpPr>
      <dsp:spPr>
        <a:xfrm>
          <a:off x="2160242" y="576069"/>
          <a:ext cx="3475880" cy="48622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itchFamily="18" charset="0"/>
              <a:cs typeface="Times New Roman" pitchFamily="18" charset="0"/>
            </a:rPr>
            <a:t>Неимитационные</a:t>
          </a:r>
          <a:endParaRPr lang="ru-RU" sz="2000" kern="1200" dirty="0">
            <a:latin typeface="Times New Roman" pitchFamily="18" charset="0"/>
            <a:cs typeface="Times New Roman" pitchFamily="18" charset="0"/>
          </a:endParaRPr>
        </a:p>
      </dsp:txBody>
      <dsp:txXfrm>
        <a:off x="2160242" y="576069"/>
        <a:ext cx="3475880" cy="486220"/>
      </dsp:txXfrm>
    </dsp:sp>
    <dsp:sp modelId="{D4F4D45B-0671-4C8D-BF51-F53F51FA5AFA}">
      <dsp:nvSpPr>
        <dsp:cNvPr id="0" name=""/>
        <dsp:cNvSpPr/>
      </dsp:nvSpPr>
      <dsp:spPr>
        <a:xfrm>
          <a:off x="2185964" y="1128129"/>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Проблемные лекции</a:t>
          </a:r>
          <a:endParaRPr lang="ru-RU" sz="2400" kern="1200" dirty="0">
            <a:latin typeface="Times New Roman" pitchFamily="18" charset="0"/>
            <a:cs typeface="Times New Roman" pitchFamily="18" charset="0"/>
          </a:endParaRPr>
        </a:p>
      </dsp:txBody>
      <dsp:txXfrm>
        <a:off x="2185964" y="1128129"/>
        <a:ext cx="3475880" cy="486220"/>
      </dsp:txXfrm>
    </dsp:sp>
    <dsp:sp modelId="{0E233430-2335-4886-81B3-DA65500864C9}">
      <dsp:nvSpPr>
        <dsp:cNvPr id="0" name=""/>
        <dsp:cNvSpPr/>
      </dsp:nvSpPr>
      <dsp:spPr>
        <a:xfrm>
          <a:off x="2185964" y="1699620"/>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Проблемные семинары</a:t>
          </a:r>
          <a:endParaRPr lang="ru-RU" sz="2400" kern="1200" dirty="0">
            <a:latin typeface="Times New Roman" pitchFamily="18" charset="0"/>
            <a:cs typeface="Times New Roman" pitchFamily="18" charset="0"/>
          </a:endParaRPr>
        </a:p>
      </dsp:txBody>
      <dsp:txXfrm>
        <a:off x="2185964" y="1699620"/>
        <a:ext cx="3475880" cy="486220"/>
      </dsp:txXfrm>
    </dsp:sp>
    <dsp:sp modelId="{BB8748F6-4808-4485-BCDB-1C28AA5366CA}">
      <dsp:nvSpPr>
        <dsp:cNvPr id="0" name=""/>
        <dsp:cNvSpPr/>
      </dsp:nvSpPr>
      <dsp:spPr>
        <a:xfrm>
          <a:off x="2185964" y="2271138"/>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Тематические дискуссии</a:t>
          </a:r>
          <a:endParaRPr lang="ru-RU" sz="2400" kern="1200" dirty="0">
            <a:latin typeface="Times New Roman" pitchFamily="18" charset="0"/>
            <a:cs typeface="Times New Roman" pitchFamily="18" charset="0"/>
          </a:endParaRPr>
        </a:p>
      </dsp:txBody>
      <dsp:txXfrm>
        <a:off x="2185964" y="2271138"/>
        <a:ext cx="3475880" cy="486220"/>
      </dsp:txXfrm>
    </dsp:sp>
    <dsp:sp modelId="{4470D2FB-1D2F-464A-B29E-66ACC902D627}">
      <dsp:nvSpPr>
        <dsp:cNvPr id="0" name=""/>
        <dsp:cNvSpPr/>
      </dsp:nvSpPr>
      <dsp:spPr>
        <a:xfrm>
          <a:off x="2185964" y="2842628"/>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Мозговая атака</a:t>
          </a:r>
          <a:endParaRPr lang="ru-RU" sz="2400" kern="1200" dirty="0">
            <a:latin typeface="Times New Roman" pitchFamily="18" charset="0"/>
            <a:cs typeface="Times New Roman" pitchFamily="18" charset="0"/>
          </a:endParaRPr>
        </a:p>
      </dsp:txBody>
      <dsp:txXfrm>
        <a:off x="2185964" y="2842628"/>
        <a:ext cx="3475880" cy="486220"/>
      </dsp:txXfrm>
    </dsp:sp>
    <dsp:sp modelId="{3503B0AC-C6C9-4C51-A981-4BFF86303177}">
      <dsp:nvSpPr>
        <dsp:cNvPr id="0" name=""/>
        <dsp:cNvSpPr/>
      </dsp:nvSpPr>
      <dsp:spPr>
        <a:xfrm>
          <a:off x="2185964" y="3414147"/>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«Круглый стол»</a:t>
          </a:r>
          <a:endParaRPr lang="ru-RU" sz="2400" kern="1200" dirty="0">
            <a:latin typeface="Times New Roman" pitchFamily="18" charset="0"/>
            <a:cs typeface="Times New Roman" pitchFamily="18" charset="0"/>
          </a:endParaRPr>
        </a:p>
      </dsp:txBody>
      <dsp:txXfrm>
        <a:off x="2185964" y="3414147"/>
        <a:ext cx="3475880" cy="486220"/>
      </dsp:txXfrm>
    </dsp:sp>
    <dsp:sp modelId="{FE736234-FE6A-43EA-8F94-0BEFF7FA4909}">
      <dsp:nvSpPr>
        <dsp:cNvPr id="0" name=""/>
        <dsp:cNvSpPr/>
      </dsp:nvSpPr>
      <dsp:spPr>
        <a:xfrm>
          <a:off x="2185964" y="3985637"/>
          <a:ext cx="3475880" cy="87490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Педагогические </a:t>
          </a:r>
        </a:p>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игровые упражнения</a:t>
          </a:r>
          <a:endParaRPr lang="ru-RU" sz="2400" kern="1200" dirty="0">
            <a:latin typeface="Times New Roman" pitchFamily="18" charset="0"/>
            <a:cs typeface="Times New Roman" pitchFamily="18" charset="0"/>
          </a:endParaRPr>
        </a:p>
      </dsp:txBody>
      <dsp:txXfrm>
        <a:off x="2185964" y="3985637"/>
        <a:ext cx="3475880" cy="874900"/>
      </dsp:txXfrm>
    </dsp:sp>
    <dsp:sp modelId="{BCA91487-FC75-439A-BA5A-BDD72AF7B202}">
      <dsp:nvSpPr>
        <dsp:cNvPr id="0" name=""/>
        <dsp:cNvSpPr/>
      </dsp:nvSpPr>
      <dsp:spPr>
        <a:xfrm>
          <a:off x="2160242" y="4932540"/>
          <a:ext cx="3475880" cy="486220"/>
        </a:xfrm>
        <a:prstGeom prst="rect">
          <a:avLst/>
        </a:prstGeom>
        <a:solidFill>
          <a:srgbClr val="2EC1D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Стажировка</a:t>
          </a:r>
          <a:endParaRPr lang="ru-RU" sz="2400" kern="1200" dirty="0">
            <a:latin typeface="Times New Roman" pitchFamily="18" charset="0"/>
            <a:cs typeface="Times New Roman" pitchFamily="18" charset="0"/>
          </a:endParaRPr>
        </a:p>
      </dsp:txBody>
      <dsp:txXfrm>
        <a:off x="2160242" y="4932540"/>
        <a:ext cx="3475880" cy="4862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D75538-7457-4E1A-8461-594624D3A46C}">
      <dsp:nvSpPr>
        <dsp:cNvPr id="0" name=""/>
        <dsp:cNvSpPr/>
      </dsp:nvSpPr>
      <dsp:spPr>
        <a:xfrm>
          <a:off x="0" y="21657"/>
          <a:ext cx="8630218" cy="47230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latin typeface="Times New Roman" pitchFamily="18" charset="0"/>
              <a:cs typeface="Times New Roman" pitchFamily="18" charset="0"/>
            </a:rPr>
            <a:t>Педагогические технологии</a:t>
          </a:r>
          <a:endParaRPr lang="ru-RU" sz="2100" kern="1200" dirty="0"/>
        </a:p>
      </dsp:txBody>
      <dsp:txXfrm>
        <a:off x="0" y="21657"/>
        <a:ext cx="8630218" cy="472304"/>
      </dsp:txXfrm>
    </dsp:sp>
    <dsp:sp modelId="{48483301-CAA3-433A-8153-ABA04535EFAC}">
      <dsp:nvSpPr>
        <dsp:cNvPr id="0" name=""/>
        <dsp:cNvSpPr/>
      </dsp:nvSpPr>
      <dsp:spPr>
        <a:xfrm>
          <a:off x="1500200" y="3071832"/>
          <a:ext cx="1123597" cy="753084"/>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Учебные игры</a:t>
          </a:r>
          <a:endParaRPr lang="ru-RU" sz="1600" kern="1200" dirty="0">
            <a:latin typeface="Times New Roman" pitchFamily="18" charset="0"/>
            <a:cs typeface="Times New Roman" pitchFamily="18" charset="0"/>
          </a:endParaRPr>
        </a:p>
      </dsp:txBody>
      <dsp:txXfrm>
        <a:off x="1500200" y="3071832"/>
        <a:ext cx="1123597" cy="753084"/>
      </dsp:txXfrm>
    </dsp:sp>
    <dsp:sp modelId="{16DC5943-8CC3-4797-8300-5FDE2F67D71A}">
      <dsp:nvSpPr>
        <dsp:cNvPr id="0" name=""/>
        <dsp:cNvSpPr/>
      </dsp:nvSpPr>
      <dsp:spPr>
        <a:xfrm>
          <a:off x="2571775" y="3071832"/>
          <a:ext cx="1305237" cy="753084"/>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Производст-венные игры</a:t>
          </a:r>
          <a:endParaRPr lang="ru-RU" sz="1600" kern="1200" dirty="0">
            <a:latin typeface="Times New Roman" pitchFamily="18" charset="0"/>
            <a:cs typeface="Times New Roman" pitchFamily="18" charset="0"/>
          </a:endParaRPr>
        </a:p>
      </dsp:txBody>
      <dsp:txXfrm>
        <a:off x="2571775" y="3071832"/>
        <a:ext cx="1305237" cy="753084"/>
      </dsp:txXfrm>
    </dsp:sp>
    <dsp:sp modelId="{4EBF2F25-93A7-4720-88C1-79BBA635E71A}">
      <dsp:nvSpPr>
        <dsp:cNvPr id="0" name=""/>
        <dsp:cNvSpPr/>
      </dsp:nvSpPr>
      <dsp:spPr>
        <a:xfrm>
          <a:off x="3857659" y="3071832"/>
          <a:ext cx="1455246" cy="753084"/>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Исследовате-льские игры</a:t>
          </a:r>
          <a:endParaRPr lang="ru-RU" sz="1600" kern="1200" dirty="0">
            <a:latin typeface="Times New Roman" pitchFamily="18" charset="0"/>
            <a:cs typeface="Times New Roman" pitchFamily="18" charset="0"/>
          </a:endParaRPr>
        </a:p>
      </dsp:txBody>
      <dsp:txXfrm>
        <a:off x="3857659" y="3071832"/>
        <a:ext cx="1455246" cy="753084"/>
      </dsp:txXfrm>
    </dsp:sp>
    <dsp:sp modelId="{18BDF457-28B8-44A0-9CB8-D57B7E5AAD46}">
      <dsp:nvSpPr>
        <dsp:cNvPr id="0" name=""/>
        <dsp:cNvSpPr/>
      </dsp:nvSpPr>
      <dsp:spPr>
        <a:xfrm>
          <a:off x="3451046" y="1951161"/>
          <a:ext cx="1645741" cy="753084"/>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Деловые игры</a:t>
          </a:r>
          <a:endParaRPr lang="ru-RU" sz="1800" kern="1200" dirty="0">
            <a:latin typeface="Times New Roman" pitchFamily="18" charset="0"/>
            <a:cs typeface="Times New Roman" pitchFamily="18" charset="0"/>
          </a:endParaRPr>
        </a:p>
      </dsp:txBody>
      <dsp:txXfrm>
        <a:off x="3451046" y="1951161"/>
        <a:ext cx="1645741" cy="753084"/>
      </dsp:txXfrm>
    </dsp:sp>
    <dsp:sp modelId="{CEFDE59E-E29D-4D77-B82E-60D07A7D1564}">
      <dsp:nvSpPr>
        <dsp:cNvPr id="0" name=""/>
        <dsp:cNvSpPr/>
      </dsp:nvSpPr>
      <dsp:spPr>
        <a:xfrm>
          <a:off x="2651405" y="541141"/>
          <a:ext cx="3415670" cy="48303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Имитационные</a:t>
          </a:r>
          <a:endParaRPr lang="ru-RU" sz="2400" kern="1200" dirty="0"/>
        </a:p>
      </dsp:txBody>
      <dsp:txXfrm>
        <a:off x="2651405" y="541141"/>
        <a:ext cx="3415670" cy="483038"/>
      </dsp:txXfrm>
    </dsp:sp>
    <dsp:sp modelId="{EDDC1761-E0EF-49F7-8C3D-72EE4A2AE690}">
      <dsp:nvSpPr>
        <dsp:cNvPr id="0" name=""/>
        <dsp:cNvSpPr/>
      </dsp:nvSpPr>
      <dsp:spPr>
        <a:xfrm>
          <a:off x="6329588" y="1060621"/>
          <a:ext cx="2357211" cy="628854"/>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solidFill>
                <a:schemeClr val="tx1">
                  <a:lumMod val="25000"/>
                </a:schemeClr>
              </a:solidFill>
              <a:latin typeface="Times New Roman" pitchFamily="18" charset="0"/>
              <a:cs typeface="Times New Roman" pitchFamily="18" charset="0"/>
            </a:rPr>
            <a:t>Игровые</a:t>
          </a:r>
          <a:endParaRPr lang="ru-RU" sz="2100" kern="1200" dirty="0">
            <a:solidFill>
              <a:schemeClr val="tx1">
                <a:lumMod val="25000"/>
              </a:schemeClr>
            </a:solidFill>
            <a:latin typeface="Times New Roman" pitchFamily="18" charset="0"/>
            <a:cs typeface="Times New Roman" pitchFamily="18" charset="0"/>
          </a:endParaRPr>
        </a:p>
      </dsp:txBody>
      <dsp:txXfrm>
        <a:off x="6329588" y="1060621"/>
        <a:ext cx="2357211" cy="628854"/>
      </dsp:txXfrm>
    </dsp:sp>
    <dsp:sp modelId="{6A4F4212-DBC1-4375-8422-796B9284EF5C}">
      <dsp:nvSpPr>
        <dsp:cNvPr id="0" name=""/>
        <dsp:cNvSpPr/>
      </dsp:nvSpPr>
      <dsp:spPr>
        <a:xfrm>
          <a:off x="6807758" y="1951158"/>
          <a:ext cx="1879041" cy="753094"/>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lumMod val="25000"/>
                </a:schemeClr>
              </a:solidFill>
              <a:latin typeface="Times New Roman" pitchFamily="18" charset="0"/>
              <a:cs typeface="Times New Roman" pitchFamily="18" charset="0"/>
            </a:rPr>
            <a:t>Игровое проектирование </a:t>
          </a:r>
          <a:endParaRPr lang="ru-RU" sz="1800" kern="1200" dirty="0">
            <a:solidFill>
              <a:schemeClr val="tx1">
                <a:lumMod val="25000"/>
              </a:schemeClr>
            </a:solidFill>
            <a:latin typeface="Times New Roman" pitchFamily="18" charset="0"/>
            <a:cs typeface="Times New Roman" pitchFamily="18" charset="0"/>
          </a:endParaRPr>
        </a:p>
      </dsp:txBody>
      <dsp:txXfrm>
        <a:off x="6807758" y="1951158"/>
        <a:ext cx="1879041" cy="753094"/>
      </dsp:txXfrm>
    </dsp:sp>
    <dsp:sp modelId="{AF7F83FD-BDC9-4F3D-8171-260EB05C1938}">
      <dsp:nvSpPr>
        <dsp:cNvPr id="0" name=""/>
        <dsp:cNvSpPr/>
      </dsp:nvSpPr>
      <dsp:spPr>
        <a:xfrm>
          <a:off x="0" y="3064330"/>
          <a:ext cx="1455181" cy="987454"/>
        </a:xfrm>
        <a:prstGeom prst="rect">
          <a:avLst/>
        </a:prstGeom>
        <a:solidFill>
          <a:srgbClr val="00CC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Имитацион-ные упражнения</a:t>
          </a:r>
          <a:endParaRPr lang="ru-RU" sz="1800" kern="1200" dirty="0">
            <a:latin typeface="Times New Roman" pitchFamily="18" charset="0"/>
            <a:cs typeface="Times New Roman" pitchFamily="18" charset="0"/>
          </a:endParaRPr>
        </a:p>
      </dsp:txBody>
      <dsp:txXfrm>
        <a:off x="0" y="3064330"/>
        <a:ext cx="1455181" cy="987454"/>
      </dsp:txXfrm>
    </dsp:sp>
    <dsp:sp modelId="{7A41C7AA-9314-4239-A4B3-B331A9B53C10}">
      <dsp:nvSpPr>
        <dsp:cNvPr id="0" name=""/>
        <dsp:cNvSpPr/>
      </dsp:nvSpPr>
      <dsp:spPr>
        <a:xfrm>
          <a:off x="1665597" y="1951154"/>
          <a:ext cx="1645741" cy="753074"/>
        </a:xfrm>
        <a:prstGeom prst="rect">
          <a:avLst/>
        </a:prstGeom>
        <a:solidFill>
          <a:srgbClr val="FF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Разыгрывание ролей</a:t>
          </a:r>
          <a:endParaRPr lang="ru-RU" sz="1600" kern="1200" dirty="0">
            <a:latin typeface="Times New Roman" pitchFamily="18" charset="0"/>
            <a:cs typeface="Times New Roman" pitchFamily="18" charset="0"/>
          </a:endParaRPr>
        </a:p>
      </dsp:txBody>
      <dsp:txXfrm>
        <a:off x="1665597" y="1951154"/>
        <a:ext cx="1645741" cy="753074"/>
      </dsp:txXfrm>
    </dsp:sp>
    <dsp:sp modelId="{B624D2AB-1C3F-4734-B2E4-ED2C6463F3D5}">
      <dsp:nvSpPr>
        <dsp:cNvPr id="0" name=""/>
        <dsp:cNvSpPr/>
      </dsp:nvSpPr>
      <dsp:spPr>
        <a:xfrm>
          <a:off x="5079326" y="1951159"/>
          <a:ext cx="1819811" cy="753084"/>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Оргдеятельност-ные игры</a:t>
          </a:r>
          <a:endParaRPr lang="ru-RU" sz="1600" kern="1200" dirty="0">
            <a:latin typeface="Times New Roman" pitchFamily="18" charset="0"/>
            <a:cs typeface="Times New Roman" pitchFamily="18" charset="0"/>
          </a:endParaRPr>
        </a:p>
      </dsp:txBody>
      <dsp:txXfrm>
        <a:off x="5079326" y="1951159"/>
        <a:ext cx="1819811" cy="753084"/>
      </dsp:txXfrm>
    </dsp:sp>
    <dsp:sp modelId="{BD87CD61-9D12-4272-ADA8-7D7799D7734E}">
      <dsp:nvSpPr>
        <dsp:cNvPr id="0" name=""/>
        <dsp:cNvSpPr/>
      </dsp:nvSpPr>
      <dsp:spPr>
        <a:xfrm>
          <a:off x="0" y="1060617"/>
          <a:ext cx="2450640" cy="631480"/>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Неигровые</a:t>
          </a:r>
          <a:endParaRPr lang="ru-RU" sz="2100" kern="1200" dirty="0"/>
        </a:p>
      </dsp:txBody>
      <dsp:txXfrm>
        <a:off x="0" y="1060617"/>
        <a:ext cx="2450640" cy="631480"/>
      </dsp:txXfrm>
    </dsp:sp>
    <dsp:sp modelId="{616DCA7C-793C-4AEA-A7A8-92B9246D8AC2}">
      <dsp:nvSpPr>
        <dsp:cNvPr id="0" name=""/>
        <dsp:cNvSpPr/>
      </dsp:nvSpPr>
      <dsp:spPr>
        <a:xfrm>
          <a:off x="0" y="1951161"/>
          <a:ext cx="1645741" cy="753084"/>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Анализ конкретных ситуаций</a:t>
          </a:r>
          <a:endParaRPr lang="ru-RU" sz="1800" kern="1200" dirty="0">
            <a:latin typeface="Times New Roman" pitchFamily="18" charset="0"/>
            <a:cs typeface="Times New Roman" pitchFamily="18" charset="0"/>
          </a:endParaRPr>
        </a:p>
      </dsp:txBody>
      <dsp:txXfrm>
        <a:off x="0" y="1951161"/>
        <a:ext cx="1645741" cy="753084"/>
      </dsp:txXfrm>
    </dsp:sp>
    <dsp:sp modelId="{C1C07094-5F4F-4236-8A18-91B952382362}">
      <dsp:nvSpPr>
        <dsp:cNvPr id="0" name=""/>
        <dsp:cNvSpPr/>
      </dsp:nvSpPr>
      <dsp:spPr>
        <a:xfrm>
          <a:off x="0" y="4264023"/>
          <a:ext cx="1465236" cy="927131"/>
        </a:xfrm>
        <a:prstGeom prst="rect">
          <a:avLst/>
        </a:prstGeom>
        <a:solidFill>
          <a:srgbClr val="33CC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Тренинг</a:t>
          </a:r>
          <a:endParaRPr lang="ru-RU" sz="1800" kern="1200" dirty="0">
            <a:latin typeface="Times New Roman" pitchFamily="18" charset="0"/>
            <a:cs typeface="Times New Roman" pitchFamily="18" charset="0"/>
          </a:endParaRPr>
        </a:p>
      </dsp:txBody>
      <dsp:txXfrm>
        <a:off x="0" y="4264023"/>
        <a:ext cx="1465236" cy="927131"/>
      </dsp:txXfrm>
    </dsp:sp>
    <dsp:sp modelId="{D3CBDFA4-864C-4929-8EA1-E0406EA8FD42}">
      <dsp:nvSpPr>
        <dsp:cNvPr id="0" name=""/>
        <dsp:cNvSpPr/>
      </dsp:nvSpPr>
      <dsp:spPr>
        <a:xfrm>
          <a:off x="1632592" y="4048879"/>
          <a:ext cx="1606490" cy="546886"/>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Блиц - игра</a:t>
          </a:r>
          <a:endParaRPr lang="ru-RU" sz="1800" kern="1200" dirty="0">
            <a:latin typeface="Times New Roman" pitchFamily="18" charset="0"/>
            <a:cs typeface="Times New Roman" pitchFamily="18" charset="0"/>
          </a:endParaRPr>
        </a:p>
      </dsp:txBody>
      <dsp:txXfrm>
        <a:off x="1632592" y="4048879"/>
        <a:ext cx="1606490" cy="546886"/>
      </dsp:txXfrm>
    </dsp:sp>
    <dsp:sp modelId="{26F3127B-0F4C-4993-A8BF-E6C922E05847}">
      <dsp:nvSpPr>
        <dsp:cNvPr id="0" name=""/>
        <dsp:cNvSpPr/>
      </dsp:nvSpPr>
      <dsp:spPr>
        <a:xfrm>
          <a:off x="5287356" y="3064322"/>
          <a:ext cx="1645741" cy="753074"/>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Инновационные игры</a:t>
          </a:r>
          <a:endParaRPr lang="ru-RU" sz="1600" kern="1200" dirty="0">
            <a:latin typeface="Times New Roman" pitchFamily="18" charset="0"/>
            <a:cs typeface="Times New Roman" pitchFamily="18" charset="0"/>
          </a:endParaRPr>
        </a:p>
      </dsp:txBody>
      <dsp:txXfrm>
        <a:off x="5287356" y="3064322"/>
        <a:ext cx="1645741" cy="753074"/>
      </dsp:txXfrm>
    </dsp:sp>
    <dsp:sp modelId="{FD588585-2614-431B-8527-9E5721F8127A}">
      <dsp:nvSpPr>
        <dsp:cNvPr id="0" name=""/>
        <dsp:cNvSpPr/>
      </dsp:nvSpPr>
      <dsp:spPr>
        <a:xfrm>
          <a:off x="6994220" y="3064322"/>
          <a:ext cx="1645741" cy="753074"/>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Оргмыслитель-ные игры</a:t>
          </a:r>
          <a:endParaRPr lang="ru-RU" sz="1600" kern="1200" dirty="0">
            <a:latin typeface="Times New Roman" pitchFamily="18" charset="0"/>
            <a:cs typeface="Times New Roman" pitchFamily="18" charset="0"/>
          </a:endParaRPr>
        </a:p>
      </dsp:txBody>
      <dsp:txXfrm>
        <a:off x="6994220" y="3064322"/>
        <a:ext cx="1645741" cy="753074"/>
      </dsp:txXfrm>
    </dsp:sp>
    <dsp:sp modelId="{706DA57A-2419-4C66-B7EB-1502D694DC2A}">
      <dsp:nvSpPr>
        <dsp:cNvPr id="0" name=""/>
        <dsp:cNvSpPr/>
      </dsp:nvSpPr>
      <dsp:spPr>
        <a:xfrm>
          <a:off x="3714414" y="4046318"/>
          <a:ext cx="1645741" cy="577368"/>
        </a:xfrm>
        <a:prstGeom prst="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Проблемно-деловые игры</a:t>
          </a:r>
          <a:endParaRPr lang="ru-RU" sz="1600" kern="1200" dirty="0">
            <a:latin typeface="Times New Roman" pitchFamily="18" charset="0"/>
            <a:cs typeface="Times New Roman" pitchFamily="18" charset="0"/>
          </a:endParaRPr>
        </a:p>
      </dsp:txBody>
      <dsp:txXfrm>
        <a:off x="3714414" y="4046318"/>
        <a:ext cx="1645741" cy="577368"/>
      </dsp:txXfrm>
    </dsp:sp>
    <dsp:sp modelId="{D0334E5A-6C4E-4941-98D0-36D70C61804B}">
      <dsp:nvSpPr>
        <dsp:cNvPr id="0" name=""/>
        <dsp:cNvSpPr/>
      </dsp:nvSpPr>
      <dsp:spPr>
        <a:xfrm>
          <a:off x="1643067" y="4786349"/>
          <a:ext cx="1645741" cy="495884"/>
        </a:xfrm>
        <a:prstGeom prst="rect">
          <a:avLst/>
        </a:prstGeom>
        <a:solidFill>
          <a:srgbClr val="FF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Times New Roman" pitchFamily="18" charset="0"/>
              <a:cs typeface="Times New Roman" pitchFamily="18" charset="0"/>
            </a:rPr>
            <a:t>Мини-игры</a:t>
          </a:r>
          <a:endParaRPr lang="ru-RU" sz="1800" kern="1200" dirty="0">
            <a:latin typeface="Times New Roman" pitchFamily="18" charset="0"/>
            <a:cs typeface="Times New Roman" pitchFamily="18" charset="0"/>
          </a:endParaRPr>
        </a:p>
      </dsp:txBody>
      <dsp:txXfrm>
        <a:off x="1643067" y="4786349"/>
        <a:ext cx="1645741" cy="495884"/>
      </dsp:txXfrm>
    </dsp:sp>
    <dsp:sp modelId="{3D9337EC-3D69-4319-8237-B01B2E0C3BDD}">
      <dsp:nvSpPr>
        <dsp:cNvPr id="0" name=""/>
        <dsp:cNvSpPr/>
      </dsp:nvSpPr>
      <dsp:spPr>
        <a:xfrm>
          <a:off x="3714776" y="4786344"/>
          <a:ext cx="2062706" cy="484894"/>
        </a:xfrm>
        <a:prstGeom prst="rect">
          <a:avLst/>
        </a:prstGeom>
        <a:solidFill>
          <a:srgbClr val="FF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Индивидуальные игровые занятия на ПК</a:t>
          </a:r>
          <a:endParaRPr lang="ru-RU" sz="1400" kern="1200" dirty="0">
            <a:latin typeface="Times New Roman" pitchFamily="18" charset="0"/>
            <a:cs typeface="Times New Roman" pitchFamily="18" charset="0"/>
          </a:endParaRPr>
        </a:p>
      </dsp:txBody>
      <dsp:txXfrm>
        <a:off x="3714776" y="4786344"/>
        <a:ext cx="2062706" cy="4848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EC4825A-F111-426F-A079-50E511AAE1F1}" type="datetimeFigureOut">
              <a:rPr lang="ru-RU"/>
              <a:pPr>
                <a:defRPr/>
              </a:pPr>
              <a:t>06.08.2016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454D359-FBFE-42B7-848A-B2B725C47BE8}"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p:cNvSpPr>
            <a:spLocks noGrp="1" noRot="1" noChangeAspect="1" noTextEdit="1"/>
          </p:cNvSpPr>
          <p:nvPr>
            <p:ph type="sldImg"/>
          </p:nvPr>
        </p:nvSpPr>
        <p:spPr bwMode="auto">
          <a:noFill/>
          <a:ln>
            <a:solidFill>
              <a:srgbClr val="000000"/>
            </a:solidFill>
            <a:miter lim="800000"/>
            <a:headEnd/>
            <a:tailEnd/>
          </a:ln>
        </p:spPr>
      </p:sp>
      <p:sp>
        <p:nvSpPr>
          <p:cNvPr id="542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42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FDD3F3-5938-413F-BBC6-67B4EAE1F312}" type="slidenum">
              <a:rPr lang="ru-RU" smtClean="0"/>
              <a:pPr/>
              <a:t>24</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bwMode="auto">
          <a:noFill/>
          <a:ln>
            <a:solidFill>
              <a:srgbClr val="000000"/>
            </a:solidFill>
            <a:miter lim="800000"/>
            <a:headEnd/>
            <a:tailEnd/>
          </a:ln>
        </p:spPr>
      </p:sp>
      <p:sp>
        <p:nvSpPr>
          <p:cNvPr id="552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
        <p:nvSpPr>
          <p:cNvPr id="553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2E470A-98F1-4F13-87A2-1CA9504D680A}" type="slidenum">
              <a:rPr lang="ru-RU" smtClean="0"/>
              <a:pPr/>
              <a:t>37</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8A7FD864-EB1E-4DB4-BE40-0BA7EDC21047}"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3EF37E5-9E18-4E00-A59B-78791611007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D986149-2030-48D2-9A69-042ACC8902C0}"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5993582-3DD8-438D-BF72-8B92A32080A5}"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DB455A4B-06C7-4F3F-A72D-7161205DE0C4}"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1303AF69-222B-444C-80C7-7662FD0D60EB}"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922DA363-EA80-4B17-9B7D-E4C423CC5E55}"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66B12407-BC3A-4336-967C-7A05B5A04DEE}"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685CD323-B9BC-4C1A-928F-44F9AE649E66}"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B1A18262-137E-443C-9201-200267AF87DC}"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3C01CDB5-D591-4135-AA77-5C03E7933B61}"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DA6D76-E8A0-4CE2-9E10-E33693D37647}"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139700"/>
            <a:ext cx="7407275" cy="3441700"/>
          </a:xfrm>
        </p:spPr>
        <p:txBody>
          <a:bodyPr/>
          <a:lstStyle/>
          <a:p>
            <a:pPr algn="ctr" eaLnBrk="1" hangingPunct="1"/>
            <a:r>
              <a:rPr lang="ru-RU" dirty="0" smtClean="0"/>
              <a:t>Технологии </a:t>
            </a:r>
            <a:r>
              <a:rPr lang="ru-RU" dirty="0" err="1" smtClean="0"/>
              <a:t>модульно-компетентностного</a:t>
            </a:r>
            <a:r>
              <a:rPr lang="ru-RU" dirty="0" smtClean="0"/>
              <a:t> обучения</a:t>
            </a:r>
          </a:p>
        </p:txBody>
      </p:sp>
      <p:sp>
        <p:nvSpPr>
          <p:cNvPr id="3075" name="Rectangle 3"/>
          <p:cNvSpPr>
            <a:spLocks noGrp="1" noChangeArrowheads="1"/>
          </p:cNvSpPr>
          <p:nvPr>
            <p:ph type="subTitle" idx="1"/>
          </p:nvPr>
        </p:nvSpPr>
        <p:spPr>
          <a:xfrm>
            <a:off x="2133600" y="4191000"/>
            <a:ext cx="6400800" cy="1676400"/>
          </a:xfrm>
        </p:spPr>
        <p:txBody>
          <a:bodyPr/>
          <a:lstStyle/>
          <a:p>
            <a:pPr algn="r" eaLnBrk="1" hangingPunct="1"/>
            <a:r>
              <a:rPr lang="ru-RU" dirty="0" smtClean="0">
                <a:solidFill>
                  <a:srgbClr val="FF0000"/>
                </a:solidFill>
              </a:rPr>
              <a:t>Технологический подход в обучении. Анализ педагогических технологий</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4"/>
          <p:cNvSpPr>
            <a:spLocks noChangeArrowheads="1"/>
          </p:cNvSpPr>
          <p:nvPr/>
        </p:nvSpPr>
        <p:spPr bwMode="auto">
          <a:xfrm>
            <a:off x="3733800" y="2819400"/>
            <a:ext cx="2362200" cy="1066800"/>
          </a:xfrm>
          <a:prstGeom prst="roundRect">
            <a:avLst>
              <a:gd name="adj" fmla="val 16667"/>
            </a:avLst>
          </a:prstGeom>
          <a:solidFill>
            <a:srgbClr val="FFFF00"/>
          </a:solidFill>
          <a:ln w="9525">
            <a:solidFill>
              <a:schemeClr val="tx1"/>
            </a:solidFill>
            <a:miter lim="800000"/>
            <a:headEnd/>
            <a:tailEnd/>
          </a:ln>
        </p:spPr>
        <p:txBody>
          <a:bodyPr wrap="none" anchor="ctr"/>
          <a:lstStyle/>
          <a:p>
            <a:pPr algn="ctr"/>
            <a:r>
              <a:rPr lang="ru-RU" b="1">
                <a:solidFill>
                  <a:srgbClr val="FF0000"/>
                </a:solidFill>
              </a:rPr>
              <a:t>Педагогическая</a:t>
            </a:r>
          </a:p>
          <a:p>
            <a:pPr algn="ctr"/>
            <a:r>
              <a:rPr lang="ru-RU" b="1">
                <a:solidFill>
                  <a:srgbClr val="FF0000"/>
                </a:solidFill>
              </a:rPr>
              <a:t>технология</a:t>
            </a:r>
          </a:p>
        </p:txBody>
      </p:sp>
      <p:sp>
        <p:nvSpPr>
          <p:cNvPr id="12291" name="AutoShape 27"/>
          <p:cNvSpPr>
            <a:spLocks noChangeArrowheads="1"/>
          </p:cNvSpPr>
          <p:nvPr/>
        </p:nvSpPr>
        <p:spPr bwMode="auto">
          <a:xfrm>
            <a:off x="1295400" y="304800"/>
            <a:ext cx="3200400" cy="1600200"/>
          </a:xfrm>
          <a:prstGeom prst="wedgeRoundRectCallout">
            <a:avLst>
              <a:gd name="adj1" fmla="val 36310"/>
              <a:gd name="adj2" fmla="val 98116"/>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М.В. Кларин</a:t>
            </a:r>
          </a:p>
          <a:p>
            <a:pPr>
              <a:spcBef>
                <a:spcPct val="50000"/>
              </a:spcBef>
            </a:pPr>
            <a:r>
              <a:rPr lang="ru-RU" sz="1400"/>
              <a:t>«Системная совокупность и порядок функционирования всех личностных, инструментальных и методических средств, используемых для достижения педагогических целей»</a:t>
            </a:r>
          </a:p>
          <a:p>
            <a:pPr algn="ctr"/>
            <a:endParaRPr lang="ru-RU"/>
          </a:p>
        </p:txBody>
      </p:sp>
      <p:sp>
        <p:nvSpPr>
          <p:cNvPr id="12292" name="AutoShape 29"/>
          <p:cNvSpPr>
            <a:spLocks noChangeArrowheads="1"/>
          </p:cNvSpPr>
          <p:nvPr/>
        </p:nvSpPr>
        <p:spPr bwMode="auto">
          <a:xfrm>
            <a:off x="914400" y="1981200"/>
            <a:ext cx="2362200" cy="2895600"/>
          </a:xfrm>
          <a:prstGeom prst="wedgeRoundRectCallout">
            <a:avLst>
              <a:gd name="adj1" fmla="val 68347"/>
              <a:gd name="adj2" fmla="val -13046"/>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Г.Ю. Ксенозова </a:t>
            </a:r>
            <a:r>
              <a:rPr lang="ru-RU" sz="1400"/>
              <a:t>«Такое построение деятельности педагога, в котором все входящие в него действия представлены в определенной целостности и последовательности, а выполнение предполагает достижение необходимого результата и имеет вероятностный прогнозируемый характер»</a:t>
            </a:r>
          </a:p>
          <a:p>
            <a:pPr algn="ctr"/>
            <a:endParaRPr lang="ru-RU"/>
          </a:p>
        </p:txBody>
      </p:sp>
      <p:sp>
        <p:nvSpPr>
          <p:cNvPr id="12293" name="AutoShape 30"/>
          <p:cNvSpPr>
            <a:spLocks noChangeArrowheads="1"/>
          </p:cNvSpPr>
          <p:nvPr/>
        </p:nvSpPr>
        <p:spPr bwMode="auto">
          <a:xfrm>
            <a:off x="838200" y="5029200"/>
            <a:ext cx="3124200" cy="1600200"/>
          </a:xfrm>
          <a:prstGeom prst="wedgeRoundRectCallout">
            <a:avLst>
              <a:gd name="adj1" fmla="val 67380"/>
              <a:gd name="adj2" fmla="val -112898"/>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В.П. Беспалько</a:t>
            </a:r>
          </a:p>
          <a:p>
            <a:pPr>
              <a:spcBef>
                <a:spcPct val="50000"/>
              </a:spcBef>
            </a:pPr>
            <a:r>
              <a:rPr lang="ru-RU" sz="1400"/>
              <a:t>«Совокупность средств и методов воспроизведения процессов обучения и воспитания, позволяющих успешно реализовать поставленные образовательные цели»</a:t>
            </a:r>
          </a:p>
          <a:p>
            <a:pPr algn="ctr"/>
            <a:endParaRPr lang="ru-RU"/>
          </a:p>
        </p:txBody>
      </p:sp>
      <p:sp>
        <p:nvSpPr>
          <p:cNvPr id="12294" name="AutoShape 32"/>
          <p:cNvSpPr>
            <a:spLocks noChangeArrowheads="1"/>
          </p:cNvSpPr>
          <p:nvPr/>
        </p:nvSpPr>
        <p:spPr bwMode="auto">
          <a:xfrm>
            <a:off x="4953000" y="228600"/>
            <a:ext cx="3810000" cy="1828800"/>
          </a:xfrm>
          <a:prstGeom prst="wedgeRoundRectCallout">
            <a:avLst>
              <a:gd name="adj1" fmla="val -33500"/>
              <a:gd name="adj2" fmla="val 86894"/>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В.М. Монахов</a:t>
            </a:r>
          </a:p>
          <a:p>
            <a:pPr>
              <a:spcBef>
                <a:spcPct val="50000"/>
              </a:spcBef>
            </a:pPr>
            <a:r>
              <a:rPr lang="ru-RU" sz="1400"/>
              <a:t>«Продуманная во всех деталях модель педагогической деятельности, включающей в себя проектирование, организацию и проведение учебного процесса с безусловным обеспечением комфортных условий для учащихся и учителя»</a:t>
            </a:r>
          </a:p>
        </p:txBody>
      </p:sp>
      <p:sp>
        <p:nvSpPr>
          <p:cNvPr id="12295" name="AutoShape 33"/>
          <p:cNvSpPr>
            <a:spLocks noChangeArrowheads="1"/>
          </p:cNvSpPr>
          <p:nvPr/>
        </p:nvSpPr>
        <p:spPr bwMode="auto">
          <a:xfrm>
            <a:off x="6553200" y="2286000"/>
            <a:ext cx="2411413" cy="2971800"/>
          </a:xfrm>
          <a:prstGeom prst="wedgeRoundRectCallout">
            <a:avLst>
              <a:gd name="adj1" fmla="val -70000"/>
              <a:gd name="adj2" fmla="val -17042"/>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В.В. Гузеев</a:t>
            </a:r>
          </a:p>
          <a:p>
            <a:pPr>
              <a:spcBef>
                <a:spcPct val="50000"/>
              </a:spcBef>
            </a:pPr>
            <a:r>
              <a:rPr lang="ru-RU" sz="1400"/>
              <a:t>«Это упорядоченная совокупность действий, операций и процедур, инструментально обеспечивающих достижения прогнозируемого результата в изменяющихся условиях образовательно-воспитательного процесса»</a:t>
            </a:r>
          </a:p>
          <a:p>
            <a:pPr algn="ctr"/>
            <a:endParaRPr lang="ru-RU"/>
          </a:p>
        </p:txBody>
      </p:sp>
      <p:sp>
        <p:nvSpPr>
          <p:cNvPr id="12296" name="AutoShape 34"/>
          <p:cNvSpPr>
            <a:spLocks noChangeArrowheads="1"/>
          </p:cNvSpPr>
          <p:nvPr/>
        </p:nvSpPr>
        <p:spPr bwMode="auto">
          <a:xfrm>
            <a:off x="4648200" y="5410200"/>
            <a:ext cx="4038600" cy="1447800"/>
          </a:xfrm>
          <a:prstGeom prst="wedgeRoundRectCallout">
            <a:avLst>
              <a:gd name="adj1" fmla="val -37616"/>
              <a:gd name="adj2" fmla="val -154495"/>
              <a:gd name="adj3" fmla="val 16667"/>
            </a:avLst>
          </a:prstGeom>
          <a:solidFill>
            <a:schemeClr val="accent1">
              <a:lumMod val="20000"/>
              <a:lumOff val="80000"/>
            </a:schemeClr>
          </a:solidFill>
          <a:ln w="9525">
            <a:solidFill>
              <a:schemeClr val="tx1"/>
            </a:solidFill>
            <a:miter lim="800000"/>
            <a:headEnd/>
            <a:tailEnd/>
          </a:ln>
        </p:spPr>
        <p:txBody>
          <a:bodyPr/>
          <a:lstStyle/>
          <a:p>
            <a:pPr>
              <a:spcBef>
                <a:spcPct val="50000"/>
              </a:spcBef>
            </a:pPr>
            <a:r>
              <a:rPr lang="ru-RU" sz="1400" b="1" u="sng"/>
              <a:t>ЮНЕСКО</a:t>
            </a:r>
          </a:p>
          <a:p>
            <a:pPr>
              <a:spcBef>
                <a:spcPct val="50000"/>
              </a:spcBef>
            </a:pPr>
            <a:r>
              <a:rPr lang="ru-RU" sz="1400"/>
              <a:t>«Системный метод создания, применения и определения всего процесса преподавания и усвоения, ставящий своей задачей оптимизацию форм образования»</a:t>
            </a:r>
          </a:p>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gn="ctr" eaLnBrk="1" hangingPunct="1"/>
            <a:r>
              <a:rPr lang="ru-RU" smtClean="0"/>
              <a:t>Три уровня педагогических технологий </a:t>
            </a:r>
          </a:p>
        </p:txBody>
      </p:sp>
      <p:sp>
        <p:nvSpPr>
          <p:cNvPr id="13315" name="Rectangle 3"/>
          <p:cNvSpPr>
            <a:spLocks noGrp="1" noChangeArrowheads="1"/>
          </p:cNvSpPr>
          <p:nvPr>
            <p:ph idx="1"/>
          </p:nvPr>
        </p:nvSpPr>
        <p:spPr/>
        <p:txBody>
          <a:bodyPr/>
          <a:lstStyle/>
          <a:p>
            <a:pPr algn="just" eaLnBrk="1" hangingPunct="1">
              <a:lnSpc>
                <a:spcPct val="90000"/>
              </a:lnSpc>
            </a:pPr>
            <a:r>
              <a:rPr lang="ru-RU" b="1" i="1" u="sng" smtClean="0">
                <a:cs typeface="Times New Roman" pitchFamily="18" charset="0"/>
              </a:rPr>
              <a:t>Общепедагогическая технология</a:t>
            </a:r>
            <a:r>
              <a:rPr lang="ru-RU" smtClean="0">
                <a:cs typeface="Times New Roman" pitchFamily="18" charset="0"/>
              </a:rPr>
              <a:t> характеризует целостный образовательный процесс в данном учебном заведении, регионе. В этом случае педагогическая технология отражает комплексную педагогическую систему: в нее включается совокупность целей, содержания, средств и методов управления, алгоритм деятельности субъектов и объектов процесса.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ctr" eaLnBrk="1" hangingPunct="1"/>
            <a:r>
              <a:rPr lang="ru-RU" smtClean="0"/>
              <a:t>Три уровня педагогических технологий </a:t>
            </a:r>
          </a:p>
        </p:txBody>
      </p:sp>
      <p:sp>
        <p:nvSpPr>
          <p:cNvPr id="14339" name="Rectangle 3"/>
          <p:cNvSpPr>
            <a:spLocks noGrp="1" noChangeArrowheads="1"/>
          </p:cNvSpPr>
          <p:nvPr>
            <p:ph idx="1"/>
          </p:nvPr>
        </p:nvSpPr>
        <p:spPr/>
        <p:txBody>
          <a:bodyPr/>
          <a:lstStyle/>
          <a:p>
            <a:pPr algn="just" eaLnBrk="1" hangingPunct="1">
              <a:lnSpc>
                <a:spcPct val="90000"/>
              </a:lnSpc>
            </a:pPr>
            <a:r>
              <a:rPr lang="ru-RU" sz="2800" smtClean="0">
                <a:cs typeface="Times New Roman" pitchFamily="18" charset="0"/>
              </a:rPr>
              <a:t>На </a:t>
            </a:r>
            <a:r>
              <a:rPr lang="ru-RU" sz="2800" b="1" i="1" u="sng" smtClean="0">
                <a:cs typeface="Times New Roman" pitchFamily="18" charset="0"/>
              </a:rPr>
              <a:t>частнометодическом</a:t>
            </a:r>
            <a:r>
              <a:rPr lang="ru-RU" sz="2800" smtClean="0">
                <a:cs typeface="Times New Roman" pitchFamily="18" charset="0"/>
              </a:rPr>
              <a:t> (предметном) уровне педагогическая технология охватывает отдельные направления, аспекты педагогической системы, соответствующие, например, частным методикам, то есть совокупности методов и средств для реализации определенного содержания обучения и воспитания в рамках одного предмета, класса, учителя (методики преподавания предметов, методика компенсирующего обучения, методика работы руководителя, учителя, воспитателя).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ru-RU" smtClean="0"/>
              <a:t>Три уровня педагогических технологий </a:t>
            </a:r>
          </a:p>
        </p:txBody>
      </p:sp>
      <p:sp>
        <p:nvSpPr>
          <p:cNvPr id="15363" name="Rectangle 3"/>
          <p:cNvSpPr>
            <a:spLocks noGrp="1" noChangeArrowheads="1"/>
          </p:cNvSpPr>
          <p:nvPr>
            <p:ph idx="1"/>
          </p:nvPr>
        </p:nvSpPr>
        <p:spPr/>
        <p:txBody>
          <a:bodyPr/>
          <a:lstStyle/>
          <a:p>
            <a:pPr algn="just" eaLnBrk="1" hangingPunct="1">
              <a:lnSpc>
                <a:spcPct val="90000"/>
              </a:lnSpc>
            </a:pPr>
            <a:r>
              <a:rPr lang="ru-RU" sz="3000" b="1" i="1" u="sng" smtClean="0">
                <a:cs typeface="Times New Roman" pitchFamily="18" charset="0"/>
              </a:rPr>
              <a:t>Локально-модульный</a:t>
            </a:r>
            <a:r>
              <a:rPr lang="ru-RU" sz="3000" smtClean="0">
                <a:cs typeface="Times New Roman" pitchFamily="18" charset="0"/>
              </a:rPr>
              <a:t> уровень технологии относится к отдельным частям учебно-воспитательного процесса: технология отдельных видов деятельности, технология формирования понятий, воспитания отдельных личностных качеств, технология урока, отдельных мероприятий, технология усвоения новых знаний, технология повторения и контроля материала, технология самостоятельной работы и др.</a:t>
            </a:r>
            <a:endParaRPr lang="ru-RU" sz="3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normAutofit fontScale="90000"/>
          </a:bodyPr>
          <a:lstStyle/>
          <a:p>
            <a:pPr algn="ctr" eaLnBrk="1" hangingPunct="1"/>
            <a:r>
              <a:rPr lang="ru-RU" smtClean="0"/>
              <a:t>Анализ педагогических технологий </a:t>
            </a:r>
          </a:p>
        </p:txBody>
      </p:sp>
      <p:graphicFrame>
        <p:nvGraphicFramePr>
          <p:cNvPr id="4" name="Объект 3"/>
          <p:cNvGraphicFramePr>
            <a:graphicFrameLocks noGrp="1"/>
          </p:cNvGraphicFramePr>
          <p:nvPr>
            <p:ph idx="1"/>
          </p:nvPr>
        </p:nvGraphicFramePr>
        <p:xfrm>
          <a:off x="1" y="1124744"/>
          <a:ext cx="9143999" cy="5678424"/>
        </p:xfrm>
        <a:graphic>
          <a:graphicData uri="http://schemas.openxmlformats.org/drawingml/2006/table">
            <a:tbl>
              <a:tblPr/>
              <a:tblGrid>
                <a:gridCol w="1876354"/>
                <a:gridCol w="2648263"/>
                <a:gridCol w="2708567"/>
                <a:gridCol w="1910815"/>
              </a:tblGrid>
              <a:tr h="38039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Название</a:t>
                      </a:r>
                      <a:endPar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Цель</a:t>
                      </a:r>
                      <a:endParaRPr kumimoji="0" lang="ru-RU"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Сущность</a:t>
                      </a:r>
                      <a:endParaRPr kumimoji="0" lang="ru-RU"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Механизм</a:t>
                      </a:r>
                      <a:endParaRPr kumimoji="0" lang="ru-RU" sz="2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2738864">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Проблемное обучение</a:t>
                      </a:r>
                      <a:endParaRPr kumimoji="0" lang="ru-RU"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Развитие познавательной активности, творческой самостоятельности обучающихся</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Последовательное и целенаправленное выдвижение перед обучающимися познавательных задач, разрешая которые обучаемые активно усваивают знания</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Поисковые методы; постановка познавательных задач</a:t>
                      </a:r>
                      <a:endPar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239650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Концентрирован</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800" b="1" i="0" u="none" strike="noStrike" cap="none" normalizeH="0" baseline="0" dirty="0" err="1" smtClean="0">
                          <a:ln>
                            <a:noFill/>
                          </a:ln>
                          <a:solidFill>
                            <a:srgbClr val="FF0000"/>
                          </a:solidFill>
                          <a:effectLst/>
                          <a:latin typeface="Times New Roman" pitchFamily="18" charset="0"/>
                          <a:cs typeface="Times New Roman" pitchFamily="18" charset="0"/>
                        </a:rPr>
                        <a:t>ное</a:t>
                      </a: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 обучение</a:t>
                      </a:r>
                      <a:endParaRPr kumimoji="0" lang="ru-RU" sz="1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Создание максимально близкой к естественным психологическим особенностям человеческого восприятия структуры учебного процесса</a:t>
                      </a:r>
                      <a:endParaRPr kumimoji="0" lang="ru-RU"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Глубокое изучение предметов за счет объединения занятий в блоки</a:t>
                      </a:r>
                      <a:endParaRPr kumimoji="0" lang="ru-RU"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Методы обучения, учитывающие динамику работоспособности обучающихся</a:t>
                      </a:r>
                      <a:endPar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323850" y="188913"/>
          <a:ext cx="8424863" cy="6239256"/>
        </p:xfrm>
        <a:graphic>
          <a:graphicData uri="http://schemas.openxmlformats.org/drawingml/2006/table">
            <a:tbl>
              <a:tblPr/>
              <a:tblGrid>
                <a:gridCol w="1800225"/>
                <a:gridCol w="2368550"/>
                <a:gridCol w="2495550"/>
                <a:gridCol w="1760538"/>
              </a:tblGrid>
              <a:tr h="350499">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Название</a:t>
                      </a:r>
                      <a:endPar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Цель</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Сущность</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Механизм</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1121596">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Развивающее обучение</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Развитие личности и ее способностей</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Ориентация учебного процесса на потенциальные возможности человека и их реализацию</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Вовлечение обучаемых в различные виды деятельности</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1401994">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Дифференцирован</a:t>
                      </a:r>
                    </a:p>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err="1" smtClean="0">
                          <a:ln>
                            <a:noFill/>
                          </a:ln>
                          <a:solidFill>
                            <a:srgbClr val="FF0000"/>
                          </a:solidFill>
                          <a:effectLst/>
                          <a:latin typeface="Times New Roman" pitchFamily="18" charset="0"/>
                          <a:cs typeface="Times New Roman" pitchFamily="18" charset="0"/>
                        </a:rPr>
                        <a:t>ное</a:t>
                      </a: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 обучение</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Создание оптимальных условий для выявления задатков, развития интересов и способностей</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Усвоение программного материала на различных планируемых уровнях, но не ниже обязательного (стандарт)</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Методы индивидуального обучения</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168239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Активное (контекстное) обучение</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Организация активности обучаемых</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Моделирование предметного и социального содержания учебной (профильной, профессиональной) деятельности</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Методы активного обучения</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168239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Игровое обучение</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Обеспечение личностно-деятельного характера усвоения знаний, навыков, умений</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Самостоятельная познавательная деятельность, направленная на поиск, обработку, усвоение учебной информации</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Игровые методы вовлечения обучаемых в творческую деятельность</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323850" y="188913"/>
          <a:ext cx="8424863" cy="5959474"/>
        </p:xfrm>
        <a:graphic>
          <a:graphicData uri="http://schemas.openxmlformats.org/drawingml/2006/table">
            <a:tbl>
              <a:tblPr/>
              <a:tblGrid>
                <a:gridCol w="1800225"/>
                <a:gridCol w="2368550"/>
                <a:gridCol w="2495550"/>
                <a:gridCol w="1760538"/>
              </a:tblGrid>
              <a:tr h="35055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Название</a:t>
                      </a:r>
                      <a:endPar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Цель</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Сущность</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Механизм</a:t>
                      </a:r>
                      <a:endPar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392624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Обучение развитию критического мышления</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Обеспечить развитие критического мышления посредством интерактивного включения учащихся в образовательный процесс</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Способность ставить новые вопросы, вырабатывать разнообразные аргументы, принимать независимые продуманные решения</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Интерактивные методы обучения; вовлечение учащихся в различные виды деятельности; соблюдение трех этапов реализации технологии: вызов (актуализация субъектного опыта); осмысление; рефлексия.</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r h="16826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1" i="0" u="none" strike="noStrike" cap="none" normalizeH="0" baseline="0" dirty="0" smtClean="0">
                          <a:ln>
                            <a:noFill/>
                          </a:ln>
                          <a:solidFill>
                            <a:srgbClr val="FF0000"/>
                          </a:solidFill>
                          <a:effectLst/>
                          <a:latin typeface="Times New Roman" pitchFamily="18" charset="0"/>
                          <a:cs typeface="Times New Roman" pitchFamily="18" charset="0"/>
                        </a:rPr>
                        <a:t>Модульное обучение</a:t>
                      </a:r>
                      <a:endParaRPr kumimoji="0" lang="ru-RU"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chemeClr val="tx1"/>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Обеспечение гибкости, приспособление его к индивидуальным потребностям личности, уровню его базовой подготовки</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Самостоятельная работа обучающихся с индивидуальной учебной программой</a:t>
                      </a:r>
                      <a:endParaRPr kumimoji="0" lang="ru-RU"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6350" cap="flat" cmpd="sng" algn="ctr">
                      <a:solidFill>
                        <a:srgbClr val="171717"/>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Проблемный подход, индивидуальный темп обучения</a:t>
                      </a:r>
                      <a:endPar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6350" cap="flat" cmpd="sng" algn="ctr">
                      <a:solidFill>
                        <a:srgbClr val="171717"/>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171717"/>
                      </a:solidFill>
                      <a:prstDash val="solid"/>
                      <a:round/>
                      <a:headEnd type="none" w="med" len="med"/>
                      <a:tailEnd type="none" w="med" len="med"/>
                    </a:lnT>
                    <a:lnB w="6350" cap="flat" cmpd="sng" algn="ctr">
                      <a:solidFill>
                        <a:srgbClr val="171717"/>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827088" y="0"/>
            <a:ext cx="8316912" cy="4365625"/>
          </a:xfrm>
        </p:spPr>
        <p:txBody>
          <a:bodyPr/>
          <a:lstStyle/>
          <a:p>
            <a:pPr algn="ctr" eaLnBrk="1" hangingPunct="1"/>
            <a:r>
              <a:rPr lang="ru-RU" sz="6000" b="1" smtClean="0">
                <a:latin typeface="Tahoma" pitchFamily="34" charset="0"/>
              </a:rPr>
              <a:t>Модульное обучение, основанное на компетенциях</a:t>
            </a:r>
            <a:r>
              <a:rPr lang="ru-RU" smtClean="0"/>
              <a:t> </a:t>
            </a:r>
          </a:p>
        </p:txBody>
      </p:sp>
      <p:sp>
        <p:nvSpPr>
          <p:cNvPr id="20483" name="Rectangle 3"/>
          <p:cNvSpPr>
            <a:spLocks noGrp="1" noChangeArrowheads="1"/>
          </p:cNvSpPr>
          <p:nvPr>
            <p:ph type="subTitle" idx="1"/>
          </p:nvPr>
        </p:nvSpPr>
        <p:spPr>
          <a:xfrm>
            <a:off x="0" y="4797425"/>
            <a:ext cx="9144000" cy="1871663"/>
          </a:xfrm>
        </p:spPr>
        <p:txBody>
          <a:bodyPr/>
          <a:lstStyle/>
          <a:p>
            <a:pPr algn="r" eaLnBrk="1" hangingPunct="1">
              <a:lnSpc>
                <a:spcPct val="90000"/>
              </a:lnSpc>
            </a:pPr>
            <a:endParaRPr lang="ru-RU" sz="2800" b="1"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686800" cy="5599112"/>
          </a:xfrm>
        </p:spPr>
        <p:txBody>
          <a:bodyPr/>
          <a:lstStyle/>
          <a:p>
            <a:pPr algn="r" eaLnBrk="1" hangingPunct="1"/>
            <a:r>
              <a:rPr lang="ru-RU" sz="3400" smtClean="0"/>
              <a:t>Под обучением, основанным на компетенциях, понимается </a:t>
            </a:r>
            <a:r>
              <a:rPr lang="ru-RU" sz="3400" i="1" smtClean="0"/>
              <a:t>обучение, основанное на определении, освоении и демонстрации знаний, умений, типов поведения и отношений, необходимых для конкретной трудовой деятельности /                               профессии </a:t>
            </a:r>
            <a:br>
              <a:rPr lang="ru-RU" sz="3400" i="1" smtClean="0"/>
            </a:br>
            <a:r>
              <a:rPr lang="ru-RU" sz="3400" smtClean="0"/>
              <a:t>(Глоссарий</a:t>
            </a:r>
            <a:br>
              <a:rPr lang="ru-RU" sz="3400" smtClean="0"/>
            </a:br>
            <a:r>
              <a:rPr lang="ru-RU" sz="3400" smtClean="0"/>
              <a:t> ЮНЕСКО, 2004)</a:t>
            </a:r>
          </a:p>
        </p:txBody>
      </p:sp>
      <p:pic>
        <p:nvPicPr>
          <p:cNvPr id="21507" name="Picture 3" descr="j0149481"/>
          <p:cNvPicPr>
            <a:picLocks noGrp="1" noChangeAspect="1" noChangeArrowheads="1"/>
          </p:cNvPicPr>
          <p:nvPr>
            <p:ph idx="1"/>
          </p:nvPr>
        </p:nvPicPr>
        <p:blipFill>
          <a:blip r:embed="rId2" cstate="print"/>
          <a:srcRect/>
          <a:stretch>
            <a:fillRect/>
          </a:stretch>
        </p:blipFill>
        <p:spPr>
          <a:xfrm>
            <a:off x="179388" y="4292600"/>
            <a:ext cx="3600450" cy="2565400"/>
          </a:xfrm>
          <a:noFill/>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9388" y="274638"/>
            <a:ext cx="8496300" cy="6249987"/>
          </a:xfrm>
        </p:spPr>
        <p:txBody>
          <a:bodyPr/>
          <a:lstStyle/>
          <a:p>
            <a:pPr algn="r" eaLnBrk="1" hangingPunct="1"/>
            <a:r>
              <a:rPr lang="ru-RU" sz="5500" smtClean="0"/>
              <a:t>Ключевой принцип обучения, основанного на компетенциях </a:t>
            </a:r>
            <a:r>
              <a:rPr lang="ru-RU" sz="5500" b="1" smtClean="0">
                <a:cs typeface="Times New Roman" pitchFamily="18" charset="0"/>
              </a:rPr>
              <a:t>–</a:t>
            </a:r>
            <a:r>
              <a:rPr lang="ru-RU" sz="5500" smtClean="0"/>
              <a:t>  ориентация на </a:t>
            </a:r>
            <a:r>
              <a:rPr lang="ru-RU" sz="5500" i="1" u="sng" smtClean="0"/>
              <a:t>результаты</a:t>
            </a:r>
            <a:r>
              <a:rPr lang="ru-RU" sz="5500" smtClean="0"/>
              <a:t>, значимые для сферы труда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1000"/>
                                        <p:tgtEl>
                                          <p:spTgt spid="37890"/>
                                        </p:tgtEl>
                                      </p:cBhvr>
                                    </p:animEffect>
                                    <p:anim calcmode="lin" valueType="num">
                                      <p:cBhvr>
                                        <p:cTn id="8" dur="1000" fill="hold"/>
                                        <p:tgtEl>
                                          <p:spTgt spid="37890"/>
                                        </p:tgtEl>
                                        <p:attrNameLst>
                                          <p:attrName>ppt_x</p:attrName>
                                        </p:attrNameLst>
                                      </p:cBhvr>
                                      <p:tavLst>
                                        <p:tav tm="0">
                                          <p:val>
                                            <p:strVal val="#ppt_x"/>
                                          </p:val>
                                        </p:tav>
                                        <p:tav tm="100000">
                                          <p:val>
                                            <p:strVal val="#ppt_x"/>
                                          </p:val>
                                        </p:tav>
                                      </p:tavLst>
                                    </p:anim>
                                    <p:anim calcmode="lin" valueType="num">
                                      <p:cBhvr>
                                        <p:cTn id="9" dur="1000" fill="hold"/>
                                        <p:tgtEl>
                                          <p:spTgt spid="378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algn="ctr"/>
            <a:r>
              <a:rPr lang="ru-RU" sz="3200" dirty="0" smtClean="0"/>
              <a:t>Какой результат Вы ждете от изучения темы?</a:t>
            </a:r>
          </a:p>
        </p:txBody>
      </p:sp>
      <p:sp>
        <p:nvSpPr>
          <p:cNvPr id="4099" name="Содержимое 2"/>
          <p:cNvSpPr>
            <a:spLocks noGrp="1"/>
          </p:cNvSpPr>
          <p:nvPr>
            <p:ph idx="1"/>
          </p:nvPr>
        </p:nvSpPr>
        <p:spPr/>
        <p:txBody>
          <a:bodyPr/>
          <a:lstStyle/>
          <a:p>
            <a:r>
              <a:rPr lang="ru-RU" sz="1800" dirty="0" smtClean="0"/>
              <a:t>усвоить основные понятия и законы темы;</a:t>
            </a:r>
          </a:p>
          <a:p>
            <a:r>
              <a:rPr lang="ru-RU" sz="1800" dirty="0" smtClean="0"/>
              <a:t>качественно подготовиться к зачетной работе, дающей право на получение удостоверения о повышении квалификации;</a:t>
            </a:r>
          </a:p>
          <a:p>
            <a:r>
              <a:rPr lang="ru-RU" sz="1800" dirty="0" smtClean="0"/>
              <a:t>выполнить самостоятельное исследование по выбранной теме (указать);</a:t>
            </a:r>
          </a:p>
          <a:p>
            <a:r>
              <a:rPr lang="ru-RU" sz="1800" dirty="0" smtClean="0"/>
              <a:t>составить собственное представление о проектировании занятий на основе </a:t>
            </a:r>
            <a:r>
              <a:rPr lang="ru-RU" sz="1800" dirty="0" err="1" smtClean="0"/>
              <a:t>модульно-компетентностного</a:t>
            </a:r>
            <a:r>
              <a:rPr lang="ru-RU" sz="1800" dirty="0" smtClean="0"/>
              <a:t> подхода;</a:t>
            </a:r>
          </a:p>
          <a:p>
            <a:r>
              <a:rPr lang="ru-RU" sz="1800" dirty="0" smtClean="0"/>
              <a:t>овладеть методами изучения и объяснения изучаемых явлений;</a:t>
            </a:r>
          </a:p>
          <a:p>
            <a:r>
              <a:rPr lang="ru-RU" sz="1800" dirty="0" smtClean="0"/>
              <a:t>углубленно рассмотреть конкретные вопросы темы (перечислить их);</a:t>
            </a:r>
          </a:p>
          <a:p>
            <a:r>
              <a:rPr lang="ru-RU" sz="1800" dirty="0" smtClean="0"/>
              <a:t>проявить и развить свои способности (назвать их);</a:t>
            </a:r>
          </a:p>
          <a:p>
            <a:r>
              <a:rPr lang="ru-RU" sz="1800" dirty="0" smtClean="0"/>
              <a:t>организовать свою учебу по выбранной теме: поставить достижимые цели,  составить реальный план, выполнить его и оценить свои результаты;</a:t>
            </a:r>
          </a:p>
          <a:p>
            <a:r>
              <a:rPr lang="ru-RU" sz="1800" dirty="0" smtClean="0"/>
              <a:t>свой вариант цели.</a:t>
            </a:r>
          </a:p>
          <a:p>
            <a:endParaRPr lang="ru-RU" sz="1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55650" y="274638"/>
            <a:ext cx="7920038" cy="5818187"/>
          </a:xfrm>
        </p:spPr>
        <p:txBody>
          <a:bodyPr/>
          <a:lstStyle/>
          <a:p>
            <a:pPr eaLnBrk="1" hangingPunct="1"/>
            <a:r>
              <a:rPr lang="ru-RU" sz="5400" i="1" smtClean="0"/>
              <a:t>Обучение, основанное на компетенциях, наиболее эффективно реализуется в форме модульных программ</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1000" fill="hold"/>
                                        <p:tgtEl>
                                          <p:spTgt spid="38914"/>
                                        </p:tgtEl>
                                        <p:attrNameLst>
                                          <p:attrName>ppt_x</p:attrName>
                                        </p:attrNameLst>
                                      </p:cBhvr>
                                      <p:tavLst>
                                        <p:tav tm="0">
                                          <p:val>
                                            <p:strVal val="#ppt_x-.2"/>
                                          </p:val>
                                        </p:tav>
                                        <p:tav tm="100000">
                                          <p:val>
                                            <p:strVal val="#ppt_x"/>
                                          </p:val>
                                        </p:tav>
                                      </p:tavLst>
                                    </p:anim>
                                    <p:anim calcmode="lin" valueType="num">
                                      <p:cBhvr>
                                        <p:cTn id="8" dur="1000" fill="hold"/>
                                        <p:tgtEl>
                                          <p:spTgt spid="389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971550" y="620713"/>
            <a:ext cx="7772400" cy="3303587"/>
          </a:xfrm>
        </p:spPr>
        <p:txBody>
          <a:bodyPr/>
          <a:lstStyle/>
          <a:p>
            <a:pPr algn="ctr"/>
            <a:r>
              <a:rPr lang="ru-RU" sz="7200" smtClean="0"/>
              <a:t>Методика </a:t>
            </a:r>
            <a:br>
              <a:rPr lang="ru-RU" sz="7200" smtClean="0"/>
            </a:br>
            <a:r>
              <a:rPr lang="ru-RU" sz="7200" smtClean="0"/>
              <a:t>«Круг знаний»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827088" y="0"/>
            <a:ext cx="8137525" cy="6858000"/>
          </a:xfrm>
        </p:spPr>
        <p:txBody>
          <a:bodyPr/>
          <a:lstStyle/>
          <a:p>
            <a:pPr algn="ctr" eaLnBrk="1" hangingPunct="1"/>
            <a:r>
              <a:rPr lang="ru-RU" sz="3400" b="1" i="1" smtClean="0">
                <a:latin typeface="Times New Roman" pitchFamily="18" charset="0"/>
                <a:cs typeface="Times New Roman" pitchFamily="18" charset="0"/>
              </a:rPr>
              <a:t>Задание.</a:t>
            </a:r>
            <a:br>
              <a:rPr lang="ru-RU" sz="3400" b="1" i="1" smtClean="0">
                <a:latin typeface="Times New Roman" pitchFamily="18" charset="0"/>
                <a:cs typeface="Times New Roman" pitchFamily="18" charset="0"/>
              </a:rPr>
            </a:br>
            <a:r>
              <a:rPr lang="ru-RU" sz="3400" b="1" i="1" smtClean="0">
                <a:latin typeface="Times New Roman" pitchFamily="18" charset="0"/>
                <a:cs typeface="Times New Roman" pitchFamily="18" charset="0"/>
              </a:rPr>
              <a:t>Понятию «модуль» в педагогической практике соответствует:</a:t>
            </a:r>
            <a:br>
              <a:rPr lang="ru-RU" sz="3400" b="1" i="1" smtClean="0">
                <a:latin typeface="Times New Roman" pitchFamily="18" charset="0"/>
                <a:cs typeface="Times New Roman" pitchFamily="18" charset="0"/>
              </a:rPr>
            </a:br>
            <a:r>
              <a:rPr lang="ru-RU" sz="2800" smtClean="0">
                <a:latin typeface="Times New Roman" pitchFamily="18" charset="0"/>
                <a:cs typeface="Times New Roman" pitchFamily="18" charset="0"/>
              </a:rPr>
              <a:t>а) часть  учебной программы, представленная в учебнике определенной главой;</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б) любая большая тема в программе;</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в) часть учебной программы, имеющая законченную логику и определенные, четко диагностируемые цели;</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г) единица учебного содержания, структуры и функции учебного процесса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д) логически завершенная часть учебного материала, обязательно сопровождаемая контролем знаний и умений обучающихся</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2000" fill="hold"/>
                                        <p:tgtEl>
                                          <p:spTgt spid="18436"/>
                                        </p:tgtEl>
                                        <p:attrNameLst>
                                          <p:attrName>ppt_w</p:attrName>
                                        </p:attrNameLst>
                                      </p:cBhvr>
                                      <p:tavLst>
                                        <p:tav tm="0">
                                          <p:val>
                                            <p:strVal val="#ppt_w"/>
                                          </p:val>
                                        </p:tav>
                                        <p:tav tm="100000">
                                          <p:val>
                                            <p:strVal val="#ppt_w"/>
                                          </p:val>
                                        </p:tav>
                                      </p:tavLst>
                                    </p:anim>
                                    <p:anim calcmode="lin" valueType="num">
                                      <p:cBhvr>
                                        <p:cTn id="8" dur="2000" fill="hold"/>
                                        <p:tgtEl>
                                          <p:spTgt spid="1843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8436"/>
                                        </p:tgtEl>
                                        <p:attrNameLst>
                                          <p:attrName>ppt_x</p:attrName>
                                        </p:attrNameLst>
                                      </p:cBhvr>
                                      <p:tavLst>
                                        <p:tav tm="0">
                                          <p:val>
                                            <p:strVal val="#ppt_x-.4"/>
                                          </p:val>
                                        </p:tav>
                                        <p:tav tm="100000">
                                          <p:val>
                                            <p:strVal val="#ppt_x"/>
                                          </p:val>
                                        </p:tav>
                                      </p:tavLst>
                                    </p:anim>
                                    <p:anim calcmode="lin" valueType="num">
                                      <p:cBhvr>
                                        <p:cTn id="10" dur="2000" fill="hold"/>
                                        <p:tgtEl>
                                          <p:spTgt spid="1843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55650" y="0"/>
            <a:ext cx="8388350" cy="6858000"/>
          </a:xfrm>
        </p:spPr>
        <p:txBody>
          <a:bodyPr/>
          <a:lstStyle/>
          <a:p>
            <a:pPr eaLnBrk="1" hangingPunct="1">
              <a:defRPr/>
            </a:pPr>
            <a:r>
              <a:rPr lang="ru-RU" sz="3600" i="1" dirty="0" smtClean="0">
                <a:solidFill>
                  <a:schemeClr val="tx1"/>
                </a:solidFill>
                <a:effectLst>
                  <a:outerShdw blurRad="38100" dist="38100" dir="2700000" algn="tl">
                    <a:srgbClr val="010199"/>
                  </a:outerShdw>
                </a:effectLst>
              </a:rPr>
              <a:t>Модуль</a:t>
            </a:r>
            <a:r>
              <a:rPr lang="ru-RU" sz="3600" dirty="0" smtClean="0">
                <a:solidFill>
                  <a:schemeClr val="tx1"/>
                </a:solidFill>
                <a:effectLst>
                  <a:outerShdw blurRad="38100" dist="38100" dir="2700000" algn="tl">
                    <a:srgbClr val="010199"/>
                  </a:outerShdw>
                </a:effectLst>
              </a:rPr>
              <a:t> понимается как целостный набор подлежащих освоению умений, знаний, отношений и опыта (компетенций), описанных в форме требований, которым должен соответствовать обучающийся по завершению модуля, и представляющий составную часть более общей функции. Модуль является значимым для сферы труда. Каждый модуль оценивается и обычно сертифицируется.</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ppt_w</p:attrName>
                                        </p:attrNameLst>
                                      </p:cBhvr>
                                      <p:tavLst>
                                        <p:tav tm="0">
                                          <p:val>
                                            <p:strVal val="#ppt_w+.3"/>
                                          </p:val>
                                        </p:tav>
                                        <p:tav tm="100000">
                                          <p:val>
                                            <p:strVal val="#ppt_w"/>
                                          </p:val>
                                        </p:tav>
                                      </p:tavLst>
                                    </p:anim>
                                    <p:anim calcmode="lin" valueType="num">
                                      <p:cBhvr>
                                        <p:cTn id="8" dur="1000" fill="hold"/>
                                        <p:tgtEl>
                                          <p:spTgt spid="39938"/>
                                        </p:tgtEl>
                                        <p:attrNameLst>
                                          <p:attrName>ppt_h</p:attrName>
                                        </p:attrNameLst>
                                      </p:cBhvr>
                                      <p:tavLst>
                                        <p:tav tm="0">
                                          <p:val>
                                            <p:strVal val="#ppt_h"/>
                                          </p:val>
                                        </p:tav>
                                        <p:tav tm="100000">
                                          <p:val>
                                            <p:strVal val="#ppt_h"/>
                                          </p:val>
                                        </p:tav>
                                      </p:tavLst>
                                    </p:anim>
                                    <p:animEffect transition="in" filter="fade">
                                      <p:cBhvr>
                                        <p:cTn id="9" dur="10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755650" y="0"/>
            <a:ext cx="8388350" cy="6669088"/>
          </a:xfrm>
        </p:spPr>
        <p:txBody>
          <a:bodyPr>
            <a:normAutofit/>
          </a:bodyPr>
          <a:lstStyle/>
          <a:p>
            <a:pPr algn="ctr" eaLnBrk="1" hangingPunct="1"/>
            <a:r>
              <a:rPr lang="ru-RU" sz="4000" b="1" i="1" dirty="0" smtClean="0">
                <a:latin typeface="Times New Roman" pitchFamily="18" charset="0"/>
                <a:cs typeface="Times New Roman" pitchFamily="18" charset="0"/>
              </a:rPr>
              <a:t>Чем принципиально отличается проектирование учебного процесса по модульной технологии от традиционного тематического и поурочного планирования?</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а) наличием определенных составляющих элементов;</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б) последовательностью действий педагога при планировании и организации учебного процесса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1000"/>
                                        <p:tgtEl>
                                          <p:spTgt spid="22532"/>
                                        </p:tgtEl>
                                      </p:cBhvr>
                                    </p:animEffect>
                                    <p:anim calcmode="lin" valueType="num">
                                      <p:cBhvr>
                                        <p:cTn id="8" dur="1000" fill="hold"/>
                                        <p:tgtEl>
                                          <p:spTgt spid="22532"/>
                                        </p:tgtEl>
                                        <p:attrNameLst>
                                          <p:attrName>ppt_x</p:attrName>
                                        </p:attrNameLst>
                                      </p:cBhvr>
                                      <p:tavLst>
                                        <p:tav tm="0">
                                          <p:val>
                                            <p:strVal val="#ppt_x"/>
                                          </p:val>
                                        </p:tav>
                                        <p:tav tm="100000">
                                          <p:val>
                                            <p:strVal val="#ppt_x"/>
                                          </p:val>
                                        </p:tav>
                                      </p:tavLst>
                                    </p:anim>
                                    <p:anim calcmode="lin" valueType="num">
                                      <p:cBhvr>
                                        <p:cTn id="9"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1554163"/>
          </a:xfrm>
          <a:prstGeom prst="rect">
            <a:avLst/>
          </a:prstGeom>
          <a:noFill/>
          <a:ln w="9525">
            <a:noFill/>
            <a:miter lim="800000"/>
            <a:headEnd/>
            <a:tailEnd/>
          </a:ln>
        </p:spPr>
        <p:txBody>
          <a:bodyPr anchor="ctr">
            <a:spAutoFit/>
          </a:bodyPr>
          <a:lstStyle/>
          <a:p>
            <a:pPr algn="ctr"/>
            <a:r>
              <a:rPr lang="ru-RU" sz="3200">
                <a:latin typeface="Arial" charset="0"/>
              </a:rPr>
              <a:t>Обучение в рамках модульного подхода, основанного на компетенциях, принципиально отличается от традиционного </a:t>
            </a:r>
          </a:p>
        </p:txBody>
      </p:sp>
      <p:graphicFrame>
        <p:nvGraphicFramePr>
          <p:cNvPr id="40963" name="Group 3"/>
          <p:cNvGraphicFramePr>
            <a:graphicFrameLocks noGrp="1"/>
          </p:cNvGraphicFramePr>
          <p:nvPr/>
        </p:nvGraphicFramePr>
        <p:xfrm>
          <a:off x="250825" y="1989138"/>
          <a:ext cx="8424863" cy="4248150"/>
        </p:xfrm>
        <a:graphic>
          <a:graphicData uri="http://schemas.openxmlformats.org/drawingml/2006/table">
            <a:tbl>
              <a:tblPr/>
              <a:tblGrid>
                <a:gridCol w="2520950"/>
                <a:gridCol w="2808288"/>
                <a:gridCol w="3095625"/>
              </a:tblGrid>
              <a:tr h="15033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Характеристика </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ПО, основанное на компетенциях</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Традиционное ПО</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478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Стандарты (основное содержание)</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Ориентированность на потребности сферы труда (на реальную трудовую деятельность)</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Требования, устанавливаемые системой образования (количество часов)</a:t>
                      </a:r>
                      <a:endParaRPr kumimoji="0" lang="ru-RU"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1986" name="Group 2"/>
          <p:cNvGraphicFramePr>
            <a:graphicFrameLocks noGrp="1"/>
          </p:cNvGraphicFramePr>
          <p:nvPr/>
        </p:nvGraphicFramePr>
        <p:xfrm>
          <a:off x="179388" y="188913"/>
          <a:ext cx="8713787" cy="6480175"/>
        </p:xfrm>
        <a:graphic>
          <a:graphicData uri="http://schemas.openxmlformats.org/drawingml/2006/table">
            <a:tbl>
              <a:tblPr/>
              <a:tblGrid>
                <a:gridCol w="2654300"/>
                <a:gridCol w="3030537"/>
                <a:gridCol w="3028950"/>
              </a:tblGrid>
              <a:tr h="9921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Характеристика </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ПО, основанное на компетенциях</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Традиционное ПО</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7987">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Учебная программа</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Модульная.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Строится гибко в виде горизонтального и/или вертикального набора модулей на базе теоретической подготовки в данной области компетенции или на основе предыдущего трудового опыта в соответствии с потребностями обучающегося</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Целостная программа по профессии / специальности обучения. Строится как набор теоретических и практических дисциплин, ориентирована на общие подходы и методы в профессиональной деятельности</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3010" name="Group 2"/>
          <p:cNvGraphicFramePr>
            <a:graphicFrameLocks noGrp="1"/>
          </p:cNvGraphicFramePr>
          <p:nvPr/>
        </p:nvGraphicFramePr>
        <p:xfrm>
          <a:off x="179512" y="152424"/>
          <a:ext cx="8713093" cy="6400776"/>
        </p:xfrm>
        <a:graphic>
          <a:graphicData uri="http://schemas.openxmlformats.org/drawingml/2006/table">
            <a:tbl>
              <a:tblPr/>
              <a:tblGrid>
                <a:gridCol w="2520280"/>
                <a:gridCol w="3168352"/>
                <a:gridCol w="3024461"/>
              </a:tblGrid>
              <a:tr h="813755">
                <a:tc>
                  <a:txBody>
                    <a:bodyPr/>
                    <a:lstStyle/>
                    <a:p>
                      <a:pPr marL="342900" marR="0" lvl="0" indent="-342900" algn="just" defTabSz="914400" rtl="0" eaLnBrk="1" fontAlgn="base" latinLnBrk="0" hangingPunct="1">
                        <a:lnSpc>
                          <a:spcPct val="100000"/>
                        </a:lnSpc>
                        <a:spcBef>
                          <a:spcPct val="0"/>
                        </a:spcBef>
                        <a:spcAft>
                          <a:spcPct val="0"/>
                        </a:spcAft>
                        <a:buClrTx/>
                        <a:buSzPct val="75000"/>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Характеристика </a:t>
                      </a:r>
                      <a:endParaRPr kumimoji="0" lang="ru-RU" sz="2400" b="0"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ПО, основанное на компетенциях</a:t>
                      </a:r>
                      <a:endParaRPr kumimoji="0" lang="ru-RU" sz="2400" b="0" i="0" u="none" strike="noStrike" cap="none" normalizeH="0" baseline="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Традиционное ПО</a:t>
                      </a:r>
                      <a:endParaRPr kumimoji="0" lang="ru-RU" sz="2400" b="0" i="0" u="none" strike="noStrike" cap="none" normalizeH="0" baseline="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35954">
                <a:tc>
                  <a:txBody>
                    <a:bodyPr/>
                    <a:lstStyle/>
                    <a:p>
                      <a:pPr marL="342900" marR="0" lvl="0" indent="-342900" algn="just" defTabSz="914400" rtl="0" eaLnBrk="1" fontAlgn="base" latinLnBrk="0" hangingPunct="1">
                        <a:lnSpc>
                          <a:spcPct val="100000"/>
                        </a:lnSpc>
                        <a:spcBef>
                          <a:spcPct val="0"/>
                        </a:spcBef>
                        <a:spcAft>
                          <a:spcPct val="0"/>
                        </a:spcAft>
                        <a:buClrTx/>
                        <a:buSzPct val="75000"/>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Методы обучения</a:t>
                      </a:r>
                      <a:endParaRPr kumimoji="0" lang="ru-RU" sz="2400" b="0" i="0" u="none" strike="noStrike" cap="none" normalizeH="0" baseline="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75000"/>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Активные, ориентированные на обучающегося, основанные на самостоятельной и практической деятельности, включая проектную работу.</a:t>
                      </a:r>
                    </a:p>
                    <a:p>
                      <a:pPr marL="342900" marR="0" lvl="0" indent="-342900" algn="l" defTabSz="914400" rtl="0" eaLnBrk="0" fontAlgn="base" latinLnBrk="0" hangingPunct="0">
                        <a:lnSpc>
                          <a:spcPct val="100000"/>
                        </a:lnSpc>
                        <a:spcBef>
                          <a:spcPct val="0"/>
                        </a:spcBef>
                        <a:spcAft>
                          <a:spcPct val="0"/>
                        </a:spcAft>
                        <a:buClrTx/>
                        <a:buSzPct val="75000"/>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Преподаватель становится организатором процесса обучения и консультантом в ходе выполнения работ обучающимися; он заинтересован быть в курсе изменений и тенденций развития предметной области</a:t>
                      </a:r>
                      <a:endParaRPr kumimoji="0" lang="ru-RU" sz="2000" b="0" i="0" u="none" strike="noStrike" cap="none" normalizeH="0" baseline="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75000"/>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Лекции, демонстрации, объяснение.</a:t>
                      </a:r>
                    </a:p>
                    <a:p>
                      <a:pPr marL="342900" marR="0" lvl="0" indent="-342900" algn="l" defTabSz="914400" rtl="0" eaLnBrk="0" fontAlgn="base" latinLnBrk="0" hangingPunct="0">
                        <a:lnSpc>
                          <a:spcPct val="100000"/>
                        </a:lnSpc>
                        <a:spcBef>
                          <a:spcPct val="0"/>
                        </a:spcBef>
                        <a:spcAft>
                          <a:spcPct val="0"/>
                        </a:spcAft>
                        <a:buClrTx/>
                        <a:buSzPct val="75000"/>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Преподаватель является транслятором знаний, излагающим информацию, предложенную учебниками; у преподавателя отсутствует стимул обновлять программу обучения, повышать собственную квалификацию</a:t>
                      </a:r>
                      <a:endParaRPr kumimoji="0" lang="ru-RU" sz="2000" b="0"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4034" name="Group 2"/>
          <p:cNvGraphicFramePr>
            <a:graphicFrameLocks noGrp="1"/>
          </p:cNvGraphicFramePr>
          <p:nvPr/>
        </p:nvGraphicFramePr>
        <p:xfrm>
          <a:off x="250825" y="260350"/>
          <a:ext cx="8569325" cy="6264275"/>
        </p:xfrm>
        <a:graphic>
          <a:graphicData uri="http://schemas.openxmlformats.org/drawingml/2006/table">
            <a:tbl>
              <a:tblPr/>
              <a:tblGrid>
                <a:gridCol w="2366963"/>
                <a:gridCol w="3101975"/>
                <a:gridCol w="3100387"/>
              </a:tblGrid>
              <a:tr h="9017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Характеристика </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ПО, основанное на компетенциях</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Традиционное ПО</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25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Оценка </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«Умеет / не умеет делать что-то» – оценка освоенных компетенций. Может быть проведена с участием внешних экспертов или на рабочем месте. Методика позволяет выявить несоответствие (недостаточное умение) демонстрируемых компетенций задачам модуля в конкретной области</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Отметки, зачеты, «неуды», оценка посещаемости занятий.</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Методика не позволяет вернуть обучающегося к дополнительной подготовке в области конкретных умений</a:t>
                      </a: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5058" name="Group 2"/>
          <p:cNvGraphicFramePr>
            <a:graphicFrameLocks noGrp="1"/>
          </p:cNvGraphicFramePr>
          <p:nvPr/>
        </p:nvGraphicFramePr>
        <p:xfrm>
          <a:off x="323850" y="404813"/>
          <a:ext cx="8569325" cy="5976938"/>
        </p:xfrm>
        <a:graphic>
          <a:graphicData uri="http://schemas.openxmlformats.org/drawingml/2006/table">
            <a:tbl>
              <a:tblPr/>
              <a:tblGrid>
                <a:gridCol w="2879725"/>
                <a:gridCol w="2589213"/>
                <a:gridCol w="3100387"/>
              </a:tblGrid>
              <a:tr h="15621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Характеристика </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ПО, основанное на компетенциях</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cs typeface="Times New Roman" pitchFamily="18" charset="0"/>
                        </a:rPr>
                        <a:t>Традиционное ПО</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27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Продолжительность программы обучения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Гибкий подход, основанный на конкретной потребности обучающегося.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Строго установленная продолжитель-</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ность курса обучения.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621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Реализация обучения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Разнообразие методов и мест освоения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В основном на базе учебного заведения</a:t>
                      </a:r>
                      <a:endParaRPr kumimoji="0" 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normAutofit fontScale="90000"/>
          </a:bodyPr>
          <a:lstStyle/>
          <a:p>
            <a:r>
              <a:rPr lang="ru-RU" sz="3200" smtClean="0"/>
              <a:t>Цель: </a:t>
            </a:r>
            <a:r>
              <a:rPr lang="ru-RU" sz="2800" smtClean="0">
                <a:solidFill>
                  <a:schemeClr val="tx1"/>
                </a:solidFill>
              </a:rPr>
              <a:t>овладеть технологией проектирования занятия на основе модульно-компетентностного подхода</a:t>
            </a:r>
          </a:p>
        </p:txBody>
      </p:sp>
      <p:sp>
        <p:nvSpPr>
          <p:cNvPr id="5123" name="Содержимое 2"/>
          <p:cNvSpPr>
            <a:spLocks noGrp="1"/>
          </p:cNvSpPr>
          <p:nvPr>
            <p:ph idx="1"/>
          </p:nvPr>
        </p:nvSpPr>
        <p:spPr/>
        <p:txBody>
          <a:bodyPr/>
          <a:lstStyle/>
          <a:p>
            <a:r>
              <a:rPr lang="ru-RU" smtClean="0"/>
              <a:t>Актуализировать знания о педагогических технологиях</a:t>
            </a:r>
          </a:p>
          <a:p>
            <a:r>
              <a:rPr lang="ru-RU" smtClean="0"/>
              <a:t>Конкретизировать представление о модульно-компетентностном обучении</a:t>
            </a:r>
          </a:p>
          <a:p>
            <a:r>
              <a:rPr lang="ru-RU" smtClean="0"/>
              <a:t>Спроектировать занятие на основе модульно-компетентностного подхода средствами УД и ПМ</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algn="ctr"/>
            <a:r>
              <a:rPr lang="ru-RU" sz="4000" smtClean="0"/>
              <a:t>Технологии активных методов обучения</a:t>
            </a:r>
          </a:p>
        </p:txBody>
      </p:sp>
      <p:sp>
        <p:nvSpPr>
          <p:cNvPr id="33795" name="Rectangle 3"/>
          <p:cNvSpPr>
            <a:spLocks noGrp="1" noChangeArrowheads="1"/>
          </p:cNvSpPr>
          <p:nvPr>
            <p:ph idx="1"/>
          </p:nvPr>
        </p:nvSpPr>
        <p:spPr>
          <a:xfrm>
            <a:off x="457200" y="1124744"/>
            <a:ext cx="8229600" cy="5001419"/>
          </a:xfrm>
        </p:spPr>
        <p:txBody>
          <a:bodyPr>
            <a:noAutofit/>
          </a:bodyPr>
          <a:lstStyle/>
          <a:p>
            <a:pPr algn="ctr">
              <a:buFont typeface="Wingdings" pitchFamily="2" charset="2"/>
              <a:buNone/>
            </a:pPr>
            <a:r>
              <a:rPr lang="ru-RU" sz="2600" b="1" dirty="0" smtClean="0">
                <a:solidFill>
                  <a:srgbClr val="FF0000"/>
                </a:solidFill>
              </a:rPr>
              <a:t>Особенности активного обучения:</a:t>
            </a:r>
          </a:p>
          <a:p>
            <a:r>
              <a:rPr lang="ru-RU" sz="2600" b="1" dirty="0" smtClean="0"/>
              <a:t>Принудительная</a:t>
            </a:r>
            <a:r>
              <a:rPr lang="ru-RU" sz="2600" dirty="0" smtClean="0"/>
              <a:t> </a:t>
            </a:r>
            <a:r>
              <a:rPr lang="ru-RU" sz="2600" b="1" dirty="0" smtClean="0"/>
              <a:t>активизация мышления</a:t>
            </a:r>
            <a:r>
              <a:rPr lang="ru-RU" sz="2600" dirty="0" smtClean="0"/>
              <a:t>, (обучаемый вынужден быть активным независимо от его желания);  </a:t>
            </a:r>
          </a:p>
          <a:p>
            <a:r>
              <a:rPr lang="ru-RU" sz="2600" dirty="0" smtClean="0"/>
              <a:t>Достаточно </a:t>
            </a:r>
            <a:r>
              <a:rPr lang="ru-RU" sz="2600" b="1" dirty="0" smtClean="0"/>
              <a:t>длительное время</a:t>
            </a:r>
            <a:r>
              <a:rPr lang="ru-RU" sz="2600" dirty="0" smtClean="0"/>
              <a:t> вовлечения обучаемых в учебный процесс, поскольку их активность должна быть не кратковременной и эпизодической, а в значительной степени устойчивой и длительной (то есть в течение всего занятия);</a:t>
            </a:r>
          </a:p>
          <a:p>
            <a:r>
              <a:rPr lang="ru-RU" sz="2600" dirty="0" smtClean="0"/>
              <a:t>Самостоятельная творческая выработка решений, </a:t>
            </a:r>
            <a:r>
              <a:rPr lang="ru-RU" sz="2600" b="1" dirty="0" smtClean="0"/>
              <a:t>повышенная степень мотивации</a:t>
            </a:r>
            <a:r>
              <a:rPr lang="ru-RU" sz="2600" dirty="0" smtClean="0"/>
              <a:t> и эмоциональности обучаемых. (опираясь на классификацию М.Новик)</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755650" y="0"/>
            <a:ext cx="8388350" cy="1143000"/>
          </a:xfrm>
        </p:spPr>
        <p:txBody>
          <a:bodyPr/>
          <a:lstStyle/>
          <a:p>
            <a:pPr algn="ctr"/>
            <a:r>
              <a:rPr lang="ru-RU" sz="3200" b="1" dirty="0" smtClean="0">
                <a:solidFill>
                  <a:srgbClr val="FF0000"/>
                </a:solidFill>
              </a:rPr>
              <a:t>Классификация активных методов обучения по М. Новик</a:t>
            </a:r>
          </a:p>
        </p:txBody>
      </p:sp>
      <p:graphicFrame>
        <p:nvGraphicFramePr>
          <p:cNvPr id="4" name="Содержимое 3"/>
          <p:cNvGraphicFramePr>
            <a:graphicFrameLocks noGrp="1"/>
          </p:cNvGraphicFramePr>
          <p:nvPr>
            <p:ph idx="1"/>
          </p:nvPr>
        </p:nvGraphicFramePr>
        <p:xfrm>
          <a:off x="755576" y="2276872"/>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p:cNvSpPr>
            <a:spLocks noGrp="1"/>
          </p:cNvSpPr>
          <p:nvPr>
            <p:ph idx="1"/>
          </p:nvPr>
        </p:nvSpPr>
        <p:spPr>
          <a:xfrm>
            <a:off x="827088" y="333375"/>
            <a:ext cx="8229600" cy="6223000"/>
          </a:xfrm>
        </p:spPr>
        <p:txBody>
          <a:bodyPr/>
          <a:lstStyle/>
          <a:p>
            <a:pPr marL="0" indent="449263" algn="just">
              <a:spcBef>
                <a:spcPct val="0"/>
              </a:spcBef>
            </a:pPr>
            <a:r>
              <a:rPr lang="ru-RU" sz="2400" smtClean="0"/>
              <a:t>Характерной чертой </a:t>
            </a:r>
            <a:r>
              <a:rPr lang="ru-RU" sz="2400" b="1" u="sng" smtClean="0"/>
              <a:t>неимитационных</a:t>
            </a:r>
            <a:r>
              <a:rPr lang="ru-RU" sz="2400" smtClean="0"/>
              <a:t> методов является </a:t>
            </a:r>
            <a:r>
              <a:rPr lang="ru-RU" sz="2400" b="1" smtClean="0"/>
              <a:t>отсутствие модели </a:t>
            </a:r>
            <a:r>
              <a:rPr lang="ru-RU" sz="2400" smtClean="0"/>
              <a:t>изучаемого процесса или деятельности. Активизация обучения осуществляется  через установление прямых и обратных связей между преподавателем и обучаемыми.</a:t>
            </a:r>
          </a:p>
          <a:p>
            <a:pPr marL="0" indent="449263" algn="just">
              <a:spcBef>
                <a:spcPct val="0"/>
              </a:spcBef>
            </a:pPr>
            <a:endParaRPr lang="ru-RU" sz="2400" smtClean="0"/>
          </a:p>
          <a:p>
            <a:pPr marL="0" indent="449263" algn="just">
              <a:spcBef>
                <a:spcPct val="0"/>
              </a:spcBef>
            </a:pPr>
            <a:endParaRPr lang="ru-RU" sz="2400" smtClean="0"/>
          </a:p>
          <a:p>
            <a:pPr marL="0" indent="449263" algn="just">
              <a:spcBef>
                <a:spcPct val="0"/>
              </a:spcBef>
            </a:pPr>
            <a:r>
              <a:rPr lang="ru-RU" sz="2400" smtClean="0"/>
              <a:t> Отличительной чертой </a:t>
            </a:r>
            <a:r>
              <a:rPr lang="ru-RU" sz="2400" b="1" u="sng" smtClean="0"/>
              <a:t>имитационных</a:t>
            </a:r>
            <a:r>
              <a:rPr lang="ru-RU" sz="2400" smtClean="0"/>
              <a:t> методов является </a:t>
            </a:r>
            <a:r>
              <a:rPr lang="ru-RU" sz="2400" b="1" smtClean="0"/>
              <a:t>наличие модели</a:t>
            </a:r>
            <a:r>
              <a:rPr lang="ru-RU" sz="2400" smtClean="0"/>
              <a:t> изучаемого процесса (имитация индивидуальной или коллективной профессиональной деятельности). Особенность имитационных методов – разделение их на игровые и неигровые</a:t>
            </a:r>
            <a:r>
              <a:rPr lang="ru-RU" smtClean="0">
                <a:latin typeface="Times New Roman" pitchFamily="18" charset="0"/>
                <a:cs typeface="Times New Roman" pitchFamily="18" charset="0"/>
              </a:rPr>
              <a:t>.</a:t>
            </a:r>
          </a:p>
          <a:p>
            <a:pPr marL="0" indent="449263">
              <a:lnSpc>
                <a:spcPct val="90000"/>
              </a:lnSpc>
            </a:pPr>
            <a:endParaRPr lang="ru-RU"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3"/>
          <p:cNvSpPr>
            <a:spLocks noGrp="1"/>
          </p:cNvSpPr>
          <p:nvPr>
            <p:ph type="title"/>
          </p:nvPr>
        </p:nvSpPr>
        <p:spPr>
          <a:xfrm>
            <a:off x="755650" y="260350"/>
            <a:ext cx="8229600" cy="796925"/>
          </a:xfrm>
        </p:spPr>
        <p:txBody>
          <a:bodyPr>
            <a:normAutofit fontScale="90000"/>
          </a:bodyPr>
          <a:lstStyle/>
          <a:p>
            <a:pPr algn="ctr"/>
            <a:r>
              <a:rPr lang="ru-RU" sz="2800" b="1" dirty="0" smtClean="0">
                <a:solidFill>
                  <a:srgbClr val="FF0000"/>
                </a:solidFill>
              </a:rPr>
              <a:t>Классификация активных методов обучения по М. Новик</a:t>
            </a:r>
          </a:p>
        </p:txBody>
      </p:sp>
      <p:graphicFrame>
        <p:nvGraphicFramePr>
          <p:cNvPr id="6" name="Содержимое 5"/>
          <p:cNvGraphicFramePr>
            <a:graphicFrameLocks noGrp="1"/>
          </p:cNvGraphicFramePr>
          <p:nvPr>
            <p:ph idx="1"/>
          </p:nvPr>
        </p:nvGraphicFramePr>
        <p:xfrm>
          <a:off x="755576" y="1052736"/>
          <a:ext cx="8229600" cy="5645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1066800" y="304800"/>
            <a:ext cx="7772400" cy="892175"/>
          </a:xfrm>
        </p:spPr>
        <p:txBody>
          <a:bodyPr/>
          <a:lstStyle/>
          <a:p>
            <a:pPr algn="ctr"/>
            <a:r>
              <a:rPr lang="ru-RU" smtClean="0"/>
              <a:t>Проблемная лекция</a:t>
            </a:r>
          </a:p>
        </p:txBody>
      </p:sp>
      <p:sp>
        <p:nvSpPr>
          <p:cNvPr id="37891" name="Объект 2"/>
          <p:cNvSpPr>
            <a:spLocks noGrp="1"/>
          </p:cNvSpPr>
          <p:nvPr>
            <p:ph idx="1"/>
          </p:nvPr>
        </p:nvSpPr>
        <p:spPr>
          <a:xfrm>
            <a:off x="1066800" y="1341438"/>
            <a:ext cx="7772400" cy="4449762"/>
          </a:xfrm>
        </p:spPr>
        <p:txBody>
          <a:bodyPr>
            <a:normAutofit lnSpcReduction="10000"/>
          </a:bodyPr>
          <a:lstStyle/>
          <a:p>
            <a:r>
              <a:rPr lang="ru-RU" sz="2200" smtClean="0">
                <a:cs typeface="Times New Roman" pitchFamily="18" charset="0"/>
              </a:rPr>
              <a:t>лекционная форма, в которой процесс познания студентов иди учащихся приближается к поисковой, исследовательской деятельности. </a:t>
            </a:r>
            <a:r>
              <a:rPr lang="ru-RU" sz="2200" i="1" smtClean="0">
                <a:cs typeface="Times New Roman" pitchFamily="18" charset="0"/>
              </a:rPr>
              <a:t>Успешность</a:t>
            </a:r>
            <a:r>
              <a:rPr lang="ru-RU" sz="2200" smtClean="0">
                <a:cs typeface="Times New Roman" pitchFamily="18" charset="0"/>
              </a:rPr>
              <a:t> проблемной лекции обеспечивается совместными усилиями преподавателя и обучаемых. Основная задача лектора — </a:t>
            </a:r>
            <a:r>
              <a:rPr lang="ru-RU" sz="2200" i="1" smtClean="0">
                <a:cs typeface="Times New Roman" pitchFamily="18" charset="0"/>
              </a:rPr>
              <a:t>не столько передать информацию, сколько приобщить слушателей к объективным противоречиям развития научного знания и способам их разрешения. </a:t>
            </a:r>
            <a:r>
              <a:rPr lang="ru-RU" sz="2200" smtClean="0">
                <a:cs typeface="Times New Roman" pitchFamily="18" charset="0"/>
              </a:rPr>
              <a:t>В сотрудничестве с преподавателем студенты и учащиеся «открывают» для себя новые знания, постигают теоретические особенности своей профессии или отдельной науки. </a:t>
            </a:r>
            <a:r>
              <a:rPr lang="ru-RU" sz="2200" i="1" smtClean="0">
                <a:cs typeface="Times New Roman" pitchFamily="18" charset="0"/>
              </a:rPr>
              <a:t>Функция студента — не просто переработать информацию, а активно включиться в открытие неизвестного для себя знания.</a:t>
            </a:r>
            <a:endParaRPr lang="ru-RU" sz="22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p:txBody>
          <a:bodyPr>
            <a:normAutofit fontScale="90000"/>
          </a:bodyPr>
          <a:lstStyle/>
          <a:p>
            <a:pPr algn="ctr"/>
            <a:r>
              <a:rPr lang="ru-RU" sz="3600" smtClean="0"/>
              <a:t>Семинар-дискуссия</a:t>
            </a:r>
            <a:br>
              <a:rPr lang="ru-RU" sz="3600" smtClean="0"/>
            </a:br>
            <a:r>
              <a:rPr lang="ru-RU" sz="3600" i="1" smtClean="0">
                <a:cs typeface="Times New Roman" pitchFamily="18" charset="0"/>
              </a:rPr>
              <a:t>(групповая дискуссия)</a:t>
            </a:r>
            <a:endParaRPr lang="ru-RU" sz="3600" smtClean="0"/>
          </a:p>
        </p:txBody>
      </p:sp>
      <p:sp>
        <p:nvSpPr>
          <p:cNvPr id="3" name="Объект 2"/>
          <p:cNvSpPr>
            <a:spLocks noGrp="1"/>
          </p:cNvSpPr>
          <p:nvPr>
            <p:ph idx="1"/>
          </p:nvPr>
        </p:nvSpPr>
        <p:spPr/>
        <p:txBody>
          <a:bodyPr/>
          <a:lstStyle/>
          <a:p>
            <a:pPr marL="0" indent="449263" algn="just">
              <a:spcBef>
                <a:spcPct val="0"/>
              </a:spcBef>
              <a:buFont typeface="Wingdings" pitchFamily="2" charset="2"/>
              <a:buNone/>
              <a:defRPr/>
            </a:pPr>
            <a:r>
              <a:rPr lang="ru-RU" sz="2200" i="1" dirty="0" smtClean="0">
                <a:cs typeface="Times New Roman" pitchFamily="18" charset="0"/>
              </a:rPr>
              <a:t>образуется как процесс диалогического общения участников, в ходе которого происходит формирование практического опыта совместного участия в обсуждении и разрешении теоретических и практических проблем. </a:t>
            </a:r>
          </a:p>
          <a:p>
            <a:pPr marL="0" indent="449263" algn="just">
              <a:spcBef>
                <a:spcPct val="0"/>
              </a:spcBef>
              <a:buFont typeface="Wingdings" pitchFamily="2" charset="2"/>
              <a:buNone/>
              <a:defRPr/>
            </a:pPr>
            <a:r>
              <a:rPr lang="ru-RU" sz="2200" i="1" dirty="0" smtClean="0">
                <a:cs typeface="Times New Roman" pitchFamily="18" charset="0"/>
              </a:rPr>
              <a:t>На семинаре-дискуссии студент учится точно выражать свои мысли в докладах и выступлениях, активно отстаивать свою точку зрения, аргументировано возражать, опровергать ошибочную позицию сокурсника. В такой работе студент получает возможность построения собственной деятельности, что и обусловливает высокий уровень его интеллектуальной и личностной активности, включенности в процесс учебного познания</a:t>
            </a:r>
            <a:r>
              <a:rPr lang="ru-RU" sz="2200" dirty="0" smtClean="0">
                <a:cs typeface="Times New Roman" pitchFamily="18" charset="0"/>
              </a:rPr>
              <a:t>.</a:t>
            </a:r>
          </a:p>
          <a:p>
            <a:pPr>
              <a:defRPr/>
            </a:pPr>
            <a:endParaRPr lang="ru-RU"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pPr algn="ctr"/>
            <a:r>
              <a:rPr lang="ru-RU" smtClean="0"/>
              <a:t>«Круглый стол»</a:t>
            </a:r>
          </a:p>
        </p:txBody>
      </p:sp>
      <p:sp>
        <p:nvSpPr>
          <p:cNvPr id="39939" name="Объект 2"/>
          <p:cNvSpPr>
            <a:spLocks noGrp="1"/>
          </p:cNvSpPr>
          <p:nvPr>
            <p:ph idx="1"/>
          </p:nvPr>
        </p:nvSpPr>
        <p:spPr/>
        <p:txBody>
          <a:bodyPr/>
          <a:lstStyle/>
          <a:p>
            <a:r>
              <a:rPr lang="ru-RU" sz="2200" smtClean="0"/>
              <a:t>это метод активного обучения, одна из организационных форм познавательной деятельности студентов, позволяющая закрепить полученные ранее знания, восполнить недостающую информацию, сформировать умения решать проблемы, укрепить позиции, научить культуре ведения дискуссии. Характерной чертой «круглого стола» является сочетание тематической дискуссии с групповой консультацией. </a:t>
            </a:r>
          </a:p>
          <a:p>
            <a:r>
              <a:rPr lang="ru-RU" sz="2200" smtClean="0"/>
              <a:t>Важное условие при организации «круглого стола»: нужно, чтобы он был действительно круглым, т. е. процесс коммуникации, общения, происходил «глаза в глаза».</a:t>
            </a:r>
          </a:p>
          <a:p>
            <a:endParaRPr lang="ru-RU" sz="22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4238" y="188913"/>
            <a:ext cx="8229600" cy="500062"/>
          </a:xfrm>
        </p:spPr>
        <p:txBody>
          <a:bodyPr>
            <a:normAutofit/>
          </a:bodyPr>
          <a:lstStyle/>
          <a:p>
            <a:pPr algn="ctr">
              <a:defRPr/>
            </a:pPr>
            <a:r>
              <a:rPr lang="ru-RU" sz="2400" b="1" dirty="0" smtClean="0">
                <a:solidFill>
                  <a:srgbClr val="FF0000"/>
                </a:solidFill>
                <a:latin typeface="+mn-lt"/>
                <a:cs typeface="Times New Roman" pitchFamily="18" charset="0"/>
              </a:rPr>
              <a:t>Классификация активных методов обучения по М. Новик</a:t>
            </a:r>
            <a:endParaRPr lang="ru-RU" sz="2400" b="1" dirty="0">
              <a:solidFill>
                <a:srgbClr val="FF0000"/>
              </a:solidFill>
              <a:latin typeface="+mn-lt"/>
            </a:endParaRPr>
          </a:p>
        </p:txBody>
      </p:sp>
      <p:graphicFrame>
        <p:nvGraphicFramePr>
          <p:cNvPr id="4" name="Содержимое 3"/>
          <p:cNvGraphicFramePr>
            <a:graphicFrameLocks noGrp="1"/>
          </p:cNvGraphicFramePr>
          <p:nvPr>
            <p:ph idx="1"/>
          </p:nvPr>
        </p:nvGraphicFramePr>
        <p:xfrm>
          <a:off x="442120" y="1106482"/>
          <a:ext cx="8686800" cy="5359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Прямая со стрелкой 5"/>
          <p:cNvCxnSpPr/>
          <p:nvPr/>
        </p:nvCxnSpPr>
        <p:spPr>
          <a:xfrm rot="5400000">
            <a:off x="8001000" y="2857500"/>
            <a:ext cx="287338"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p:nvPr/>
        </p:nvCxnSpPr>
        <p:spPr>
          <a:xfrm rot="5400000">
            <a:off x="6572250" y="2857500"/>
            <a:ext cx="287338" cy="1588"/>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12" name="Прямая соединительная линия 11"/>
          <p:cNvCxnSpPr/>
          <p:nvPr/>
        </p:nvCxnSpPr>
        <p:spPr>
          <a:xfrm>
            <a:off x="3322638" y="2562225"/>
            <a:ext cx="3359150" cy="1588"/>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rot="5400000">
            <a:off x="3105944" y="2786856"/>
            <a:ext cx="431800" cy="1588"/>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16" name="Прямая со стрелкой 15"/>
          <p:cNvCxnSpPr/>
          <p:nvPr/>
        </p:nvCxnSpPr>
        <p:spPr>
          <a:xfrm rot="5400000">
            <a:off x="4427538" y="2787650"/>
            <a:ext cx="433388" cy="1587"/>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rot="5400000">
            <a:off x="6108700" y="3963988"/>
            <a:ext cx="357187"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2" name="Прямая соединительная линия 21"/>
          <p:cNvCxnSpPr/>
          <p:nvPr/>
        </p:nvCxnSpPr>
        <p:spPr>
          <a:xfrm>
            <a:off x="2428875" y="3857625"/>
            <a:ext cx="2571750" cy="1588"/>
          </a:xfrm>
          <a:prstGeom prst="line">
            <a:avLst/>
          </a:prstGeom>
          <a:ln/>
        </p:spPr>
        <p:style>
          <a:lnRef idx="1">
            <a:schemeClr val="dk1"/>
          </a:lnRef>
          <a:fillRef idx="0">
            <a:schemeClr val="dk1"/>
          </a:fillRef>
          <a:effectRef idx="0">
            <a:schemeClr val="dk1"/>
          </a:effectRef>
          <a:fontRef idx="minor">
            <a:schemeClr val="tx1"/>
          </a:fontRef>
        </p:style>
      </p:cxnSp>
      <p:cxnSp>
        <p:nvCxnSpPr>
          <p:cNvPr id="24" name="Прямая со стрелкой 23"/>
          <p:cNvCxnSpPr/>
          <p:nvPr/>
        </p:nvCxnSpPr>
        <p:spPr>
          <a:xfrm rot="5400000">
            <a:off x="3517900" y="3983038"/>
            <a:ext cx="252413" cy="1587"/>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26" name="Прямая со стрелкой 25"/>
          <p:cNvCxnSpPr/>
          <p:nvPr/>
        </p:nvCxnSpPr>
        <p:spPr>
          <a:xfrm rot="5400000">
            <a:off x="2303462" y="3983038"/>
            <a:ext cx="252413"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p:nvPr/>
        </p:nvCxnSpPr>
        <p:spPr>
          <a:xfrm rot="5400000">
            <a:off x="4821238" y="3965575"/>
            <a:ext cx="360362"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0" name="Прямая соединительная линия 29"/>
          <p:cNvCxnSpPr/>
          <p:nvPr/>
        </p:nvCxnSpPr>
        <p:spPr>
          <a:xfrm>
            <a:off x="6286500" y="3929063"/>
            <a:ext cx="1643063" cy="158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p:nvPr/>
        </p:nvCxnSpPr>
        <p:spPr>
          <a:xfrm rot="5400000">
            <a:off x="7822407" y="4036219"/>
            <a:ext cx="215900" cy="1587"/>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34" name="Прямая со стрелкой 33"/>
          <p:cNvCxnSpPr/>
          <p:nvPr/>
        </p:nvCxnSpPr>
        <p:spPr>
          <a:xfrm rot="5400000">
            <a:off x="874713" y="2911475"/>
            <a:ext cx="252412" cy="1588"/>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36" name="Прямая со стрелкой 35"/>
          <p:cNvCxnSpPr/>
          <p:nvPr/>
        </p:nvCxnSpPr>
        <p:spPr>
          <a:xfrm rot="5400000">
            <a:off x="822325" y="3963988"/>
            <a:ext cx="357187"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8" name="Прямая со стрелкой 37"/>
          <p:cNvCxnSpPr/>
          <p:nvPr/>
        </p:nvCxnSpPr>
        <p:spPr>
          <a:xfrm rot="5400000">
            <a:off x="856457" y="5215731"/>
            <a:ext cx="285750" cy="1587"/>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40" name="Прямая соединительная линия 39"/>
          <p:cNvCxnSpPr/>
          <p:nvPr/>
        </p:nvCxnSpPr>
        <p:spPr>
          <a:xfrm rot="5400000">
            <a:off x="2250282" y="5036344"/>
            <a:ext cx="215900" cy="1587"/>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42" name="Прямая соединительная линия 41"/>
          <p:cNvCxnSpPr/>
          <p:nvPr/>
        </p:nvCxnSpPr>
        <p:spPr>
          <a:xfrm rot="5400000">
            <a:off x="2249487" y="5751513"/>
            <a:ext cx="214313" cy="1588"/>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44" name="Прямая соединительная линия 43"/>
          <p:cNvCxnSpPr/>
          <p:nvPr/>
        </p:nvCxnSpPr>
        <p:spPr>
          <a:xfrm>
            <a:off x="3760788" y="6072188"/>
            <a:ext cx="428625" cy="1587"/>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48" name="Прямая со стрелкой 47"/>
          <p:cNvCxnSpPr/>
          <p:nvPr/>
        </p:nvCxnSpPr>
        <p:spPr>
          <a:xfrm rot="5400000">
            <a:off x="4679950" y="5037138"/>
            <a:ext cx="214313"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Прямая со стрелкой 49"/>
          <p:cNvCxnSpPr/>
          <p:nvPr/>
        </p:nvCxnSpPr>
        <p:spPr>
          <a:xfrm rot="10800000">
            <a:off x="5810250" y="5357813"/>
            <a:ext cx="642938" cy="1587"/>
          </a:xfrm>
          <a:prstGeom prst="straightConnector1">
            <a:avLst/>
          </a:prstGeom>
          <a:ln>
            <a:solidFill>
              <a:srgbClr val="FFFFFF"/>
            </a:solidFill>
            <a:tailEnd type="arrow"/>
          </a:ln>
        </p:spPr>
        <p:style>
          <a:lnRef idx="1">
            <a:schemeClr val="dk1"/>
          </a:lnRef>
          <a:fillRef idx="0">
            <a:schemeClr val="dk1"/>
          </a:fillRef>
          <a:effectRef idx="0">
            <a:schemeClr val="dk1"/>
          </a:effectRef>
          <a:fontRef idx="minor">
            <a:schemeClr val="tx1"/>
          </a:fontRef>
        </p:style>
      </p:cxnSp>
      <p:cxnSp>
        <p:nvCxnSpPr>
          <p:cNvPr id="52" name="Прямая соединительная линия 51"/>
          <p:cNvCxnSpPr/>
          <p:nvPr/>
        </p:nvCxnSpPr>
        <p:spPr>
          <a:xfrm rot="5400000">
            <a:off x="6203951" y="5076825"/>
            <a:ext cx="500062" cy="1587"/>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54" name="Прямая соединительная линия 53"/>
          <p:cNvCxnSpPr/>
          <p:nvPr/>
        </p:nvCxnSpPr>
        <p:spPr>
          <a:xfrm rot="5400000">
            <a:off x="3572669" y="5133182"/>
            <a:ext cx="428625" cy="1587"/>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56" name="Прямая со стрелкой 55"/>
          <p:cNvCxnSpPr/>
          <p:nvPr/>
        </p:nvCxnSpPr>
        <p:spPr>
          <a:xfrm>
            <a:off x="3792538" y="5359400"/>
            <a:ext cx="285750"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9" name="Прямая соединительная линия 28"/>
          <p:cNvCxnSpPr/>
          <p:nvPr/>
        </p:nvCxnSpPr>
        <p:spPr>
          <a:xfrm>
            <a:off x="6502400" y="1857375"/>
            <a:ext cx="1428750" cy="1588"/>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p:nvPr/>
        </p:nvCxnSpPr>
        <p:spPr>
          <a:xfrm rot="5400000">
            <a:off x="7785894" y="1999456"/>
            <a:ext cx="285750"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Прямая соединительная линия 36"/>
          <p:cNvCxnSpPr/>
          <p:nvPr/>
        </p:nvCxnSpPr>
        <p:spPr>
          <a:xfrm rot="10800000">
            <a:off x="1357313" y="1857375"/>
            <a:ext cx="1500187" cy="158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p:nvPr/>
        </p:nvCxnSpPr>
        <p:spPr>
          <a:xfrm rot="5400000">
            <a:off x="1213644" y="1999456"/>
            <a:ext cx="285750"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smtClean="0"/>
              <a:t>Анализ конкретных ситуаций</a:t>
            </a:r>
          </a:p>
        </p:txBody>
      </p:sp>
      <p:sp>
        <p:nvSpPr>
          <p:cNvPr id="41987" name="Rectangle 3"/>
          <p:cNvSpPr>
            <a:spLocks noGrp="1" noChangeArrowheads="1"/>
          </p:cNvSpPr>
          <p:nvPr>
            <p:ph idx="1"/>
          </p:nvPr>
        </p:nvSpPr>
        <p:spPr/>
        <p:txBody>
          <a:bodyPr/>
          <a:lstStyle/>
          <a:p>
            <a:pPr marL="0" indent="0" algn="just">
              <a:spcBef>
                <a:spcPct val="0"/>
              </a:spcBef>
              <a:buFont typeface="Wingdings" pitchFamily="2" charset="2"/>
              <a:buNone/>
            </a:pPr>
            <a:r>
              <a:rPr lang="ru-RU" sz="2200" smtClean="0">
                <a:latin typeface="Times New Roman" pitchFamily="18" charset="0"/>
                <a:cs typeface="Times New Roman" pitchFamily="18" charset="0"/>
              </a:rPr>
              <a:t>один из наиболее эффективных и распространенных методов организации активной познавательной деятельности обучающихся. Метод анализа конкретных ситуаций развивает способность к анализу нерафинированных жизненных и производственных задач. Сталкиваясь с конкретной ситуацией, обучаемый должен определить: есть ли в ней проблема, в чем она состоит, определить свое отношение к ситуации.</a:t>
            </a:r>
          </a:p>
          <a:p>
            <a:pPr marL="0" indent="0" algn="just">
              <a:spcBef>
                <a:spcPct val="0"/>
              </a:spcBef>
              <a:buFont typeface="Wingdings" pitchFamily="2" charset="2"/>
              <a:buNone/>
            </a:pPr>
            <a:endParaRPr lang="ru-RU" sz="2200" smtClean="0">
              <a:latin typeface="Times New Roman" pitchFamily="18" charset="0"/>
              <a:cs typeface="Times New Roman" pitchFamily="18" charset="0"/>
            </a:endParaRPr>
          </a:p>
          <a:p>
            <a:pPr marL="0" indent="0" algn="just">
              <a:spcBef>
                <a:spcPct val="0"/>
              </a:spcBef>
              <a:buFont typeface="Wingdings" pitchFamily="2" charset="2"/>
              <a:buNone/>
            </a:pPr>
            <a:r>
              <a:rPr lang="ru-RU" sz="2200" smtClean="0">
                <a:latin typeface="Times New Roman" pitchFamily="18" charset="0"/>
                <a:cs typeface="Times New Roman" pitchFamily="18" charset="0"/>
              </a:rPr>
              <a:t>Различают следующие виды ситуаций: ситуации-иллюстрации, ситуации-упражнения, ситуации-оценки, ситуации-проблемы.</a:t>
            </a:r>
          </a:p>
          <a:p>
            <a:pPr marL="0" indent="0">
              <a:lnSpc>
                <a:spcPct val="90000"/>
              </a:lnSpc>
            </a:pPr>
            <a:endParaRPr lang="ru-RU" sz="2200" smtClean="0">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2"/>
          <p:cNvSpPr>
            <a:spLocks noGrp="1"/>
          </p:cNvSpPr>
          <p:nvPr>
            <p:ph idx="1"/>
          </p:nvPr>
        </p:nvSpPr>
        <p:spPr>
          <a:xfrm>
            <a:off x="467544" y="1"/>
            <a:ext cx="8352928" cy="3265488"/>
          </a:xfrm>
        </p:spPr>
        <p:txBody>
          <a:bodyPr>
            <a:normAutofit/>
          </a:bodyPr>
          <a:lstStyle/>
          <a:p>
            <a:pPr marL="0" indent="449263" algn="just">
              <a:spcBef>
                <a:spcPct val="0"/>
              </a:spcBef>
              <a:buFont typeface="Wingdings" pitchFamily="2" charset="2"/>
              <a:buNone/>
            </a:pPr>
            <a:r>
              <a:rPr lang="ru-RU" b="1" i="1" dirty="0" smtClean="0">
                <a:solidFill>
                  <a:srgbClr val="FF0000"/>
                </a:solidFill>
                <a:latin typeface="Times New Roman" pitchFamily="18" charset="0"/>
                <a:cs typeface="Times New Roman" pitchFamily="18" charset="0"/>
              </a:rPr>
              <a:t>Ситуация-проблема</a:t>
            </a:r>
            <a:r>
              <a:rPr lang="ru-RU" sz="2800" b="1" i="1" dirty="0" smtClean="0">
                <a:solidFill>
                  <a:srgbClr val="FF0000"/>
                </a:solidFill>
                <a:latin typeface="Times New Roman" pitchFamily="18" charset="0"/>
                <a:cs typeface="Times New Roman" pitchFamily="18" charset="0"/>
              </a:rPr>
              <a:t> </a:t>
            </a:r>
            <a:r>
              <a:rPr lang="ru-RU" i="1" dirty="0" smtClean="0">
                <a:latin typeface="Times New Roman" pitchFamily="18" charset="0"/>
                <a:cs typeface="Times New Roman" pitchFamily="18" charset="0"/>
              </a:rPr>
              <a:t>представляет определенное сочетание факторов из реальной жизни. Участники являются действующими лицами, как бы актерами, пытающимися найти решение или прийти к выводу о его невозможности.</a:t>
            </a:r>
          </a:p>
        </p:txBody>
      </p:sp>
      <p:sp>
        <p:nvSpPr>
          <p:cNvPr id="43011" name="Заголовок 4"/>
          <p:cNvSpPr>
            <a:spLocks/>
          </p:cNvSpPr>
          <p:nvPr/>
        </p:nvSpPr>
        <p:spPr bwMode="auto">
          <a:xfrm>
            <a:off x="539553" y="3141662"/>
            <a:ext cx="8407598" cy="3716337"/>
          </a:xfrm>
          <a:prstGeom prst="rect">
            <a:avLst/>
          </a:prstGeom>
          <a:noFill/>
          <a:ln w="9525">
            <a:noFill/>
            <a:miter lim="800000"/>
            <a:headEnd/>
            <a:tailEnd/>
          </a:ln>
        </p:spPr>
        <p:txBody>
          <a:bodyPr anchor="b"/>
          <a:lstStyle/>
          <a:p>
            <a:pPr indent="449263" algn="just" eaLnBrk="0" hangingPunct="0">
              <a:buClr>
                <a:srgbClr val="FFFF00"/>
              </a:buClr>
              <a:buSzPct val="80000"/>
              <a:buFont typeface="Wingdings" pitchFamily="2" charset="2"/>
              <a:buNone/>
            </a:pPr>
            <a:r>
              <a:rPr kumimoji="0" lang="ru-RU" sz="3200" b="1" i="1" dirty="0">
                <a:solidFill>
                  <a:srgbClr val="FF0000"/>
                </a:solidFill>
                <a:latin typeface="Times New Roman" pitchFamily="18" charset="0"/>
                <a:cs typeface="Times New Roman" pitchFamily="18" charset="0"/>
              </a:rPr>
              <a:t>Ситуация-оценка</a:t>
            </a:r>
            <a:r>
              <a:rPr kumimoji="0" lang="ru-RU" sz="3200" i="1" dirty="0">
                <a:solidFill>
                  <a:srgbClr val="FFFF99"/>
                </a:solidFill>
                <a:latin typeface="Times New Roman" pitchFamily="18" charset="0"/>
                <a:cs typeface="Times New Roman" pitchFamily="18" charset="0"/>
              </a:rPr>
              <a:t> </a:t>
            </a:r>
            <a:r>
              <a:rPr kumimoji="0" lang="ru-RU" sz="3200" i="1" dirty="0">
                <a:latin typeface="Times New Roman" pitchFamily="18" charset="0"/>
                <a:cs typeface="Times New Roman" pitchFamily="18" charset="0"/>
              </a:rPr>
              <a:t>описывает положение, выход из которого в определенном смысле уже найден. Проводится как бы критический анализ ранее принятых решений. Дается мотивированное заключение по поводу происшедшего события. Позиция слушателей — как бы стороннего наблюдателя.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eaLnBrk="1" hangingPunct="1">
              <a:defRPr/>
            </a:pPr>
            <a:r>
              <a:rPr lang="ru-RU" b="1" dirty="0" smtClean="0">
                <a:solidFill>
                  <a:schemeClr val="tx1"/>
                </a:solidFill>
                <a:latin typeface="+mn-lt"/>
                <a:ea typeface="+mn-ea"/>
                <a:cs typeface="+mn-cs"/>
              </a:rPr>
              <a:t>Цели образования </a:t>
            </a:r>
            <a:br>
              <a:rPr lang="ru-RU" b="1" dirty="0" smtClean="0">
                <a:solidFill>
                  <a:schemeClr val="tx1"/>
                </a:solidFill>
                <a:latin typeface="+mn-lt"/>
                <a:ea typeface="+mn-ea"/>
                <a:cs typeface="+mn-cs"/>
              </a:rPr>
            </a:br>
            <a:r>
              <a:rPr lang="ru-RU" b="1" dirty="0" smtClean="0">
                <a:solidFill>
                  <a:schemeClr val="tx1"/>
                </a:solidFill>
                <a:latin typeface="+mn-lt"/>
                <a:ea typeface="+mn-ea"/>
                <a:cs typeface="+mn-cs"/>
              </a:rPr>
              <a:t>XXI века: </a:t>
            </a:r>
            <a:endParaRPr lang="ru-RU" dirty="0" smtClean="0"/>
          </a:p>
        </p:txBody>
      </p:sp>
      <p:sp>
        <p:nvSpPr>
          <p:cNvPr id="6147" name="Объект 2"/>
          <p:cNvSpPr>
            <a:spLocks noGrp="1"/>
          </p:cNvSpPr>
          <p:nvPr>
            <p:ph idx="1"/>
          </p:nvPr>
        </p:nvSpPr>
        <p:spPr/>
        <p:txBody>
          <a:bodyPr/>
          <a:lstStyle/>
          <a:p>
            <a:pPr eaLnBrk="1" hangingPunct="1"/>
            <a:r>
              <a:rPr lang="ru-RU" smtClean="0"/>
              <a:t>  </a:t>
            </a:r>
            <a:r>
              <a:rPr lang="ru-RU" i="1" smtClean="0"/>
              <a:t>уметь жить; </a:t>
            </a:r>
            <a:endParaRPr lang="ru-RU" smtClean="0"/>
          </a:p>
          <a:p>
            <a:pPr eaLnBrk="1" hangingPunct="1"/>
            <a:r>
              <a:rPr lang="ru-RU" smtClean="0"/>
              <a:t>  </a:t>
            </a:r>
            <a:r>
              <a:rPr lang="ru-RU" i="1" smtClean="0"/>
              <a:t>уметь работать; </a:t>
            </a:r>
            <a:endParaRPr lang="ru-RU" smtClean="0"/>
          </a:p>
          <a:p>
            <a:pPr eaLnBrk="1" hangingPunct="1"/>
            <a:r>
              <a:rPr lang="ru-RU" smtClean="0"/>
              <a:t>  </a:t>
            </a:r>
            <a:r>
              <a:rPr lang="ru-RU" i="1" smtClean="0"/>
              <a:t>уметь жить вместе; </a:t>
            </a:r>
            <a:endParaRPr lang="ru-RU" smtClean="0"/>
          </a:p>
          <a:p>
            <a:pPr eaLnBrk="1" hangingPunct="1"/>
            <a:r>
              <a:rPr lang="ru-RU" smtClean="0"/>
              <a:t>  </a:t>
            </a:r>
            <a:r>
              <a:rPr lang="ru-RU" i="1" smtClean="0"/>
              <a:t>уметь учиться. </a:t>
            </a:r>
            <a:endParaRPr lang="ru-RU" smtClean="0"/>
          </a:p>
          <a:p>
            <a:pPr eaLnBrk="1" hangingPunct="1"/>
            <a:endParaRPr lang="ru-RU"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4"/>
          <p:cNvSpPr>
            <a:spLocks noGrp="1"/>
          </p:cNvSpPr>
          <p:nvPr>
            <p:ph type="title"/>
          </p:nvPr>
        </p:nvSpPr>
        <p:spPr>
          <a:xfrm>
            <a:off x="0" y="0"/>
            <a:ext cx="8893175" cy="6524625"/>
          </a:xfrm>
        </p:spPr>
        <p:txBody>
          <a:bodyPr>
            <a:noAutofit/>
          </a:bodyPr>
          <a:lstStyle/>
          <a:p>
            <a:pPr indent="449263">
              <a:buClr>
                <a:srgbClr val="FFFF00"/>
              </a:buClr>
              <a:buSzPct val="80000"/>
            </a:pPr>
            <a:r>
              <a:rPr lang="ru-RU" sz="2400" b="1" i="1" dirty="0" smtClean="0">
                <a:solidFill>
                  <a:srgbClr val="FF0000"/>
                </a:solidFill>
                <a:latin typeface="Times New Roman" pitchFamily="18" charset="0"/>
                <a:cs typeface="Times New Roman" pitchFamily="18" charset="0"/>
              </a:rPr>
              <a:t>Ситуация-иллюстрация </a:t>
            </a:r>
            <a:r>
              <a:rPr lang="ru-RU" sz="2400" i="1" dirty="0" smtClean="0">
                <a:solidFill>
                  <a:schemeClr val="tx1"/>
                </a:solidFill>
                <a:latin typeface="Times New Roman" pitchFamily="18" charset="0"/>
                <a:cs typeface="Times New Roman" pitchFamily="18" charset="0"/>
              </a:rPr>
              <a:t>поясняет какую-либо сложную процедуру или ситуацию, относящуюся к основной теме и заданную преподавателем. Она в меньшей степени стимулирует самостоятельность в рассуждениях. Это примеры, поясняющие излагаемую суть, хотя и по поводу их может быть позволено сформулировать вопрос пли согласие, но тогда ситуация-иллюстрация уже перейдет в ситуацию-оценку.</a:t>
            </a:r>
            <a:r>
              <a:rPr lang="ru-RU" sz="2000" i="1" dirty="0" smtClean="0">
                <a:solidFill>
                  <a:schemeClr val="tx1"/>
                </a:solidFill>
                <a:cs typeface="Times New Roman" pitchFamily="18" charset="0"/>
              </a:rPr>
              <a:t/>
            </a:r>
            <a:br>
              <a:rPr lang="ru-RU" sz="2000" i="1" dirty="0" smtClean="0">
                <a:solidFill>
                  <a:schemeClr val="tx1"/>
                </a:solidFill>
                <a:cs typeface="Times New Roman" pitchFamily="18" charset="0"/>
              </a:rPr>
            </a:br>
            <a:r>
              <a:rPr lang="ru-RU" sz="2000" i="1" dirty="0" smtClean="0">
                <a:solidFill>
                  <a:schemeClr val="tx1"/>
                </a:solidFill>
                <a:cs typeface="Times New Roman" pitchFamily="18" charset="0"/>
              </a:rPr>
              <a:t/>
            </a:r>
            <a:br>
              <a:rPr lang="ru-RU" sz="2000" i="1" dirty="0" smtClean="0">
                <a:solidFill>
                  <a:schemeClr val="tx1"/>
                </a:solidFill>
                <a:cs typeface="Times New Roman" pitchFamily="18" charset="0"/>
              </a:rPr>
            </a:br>
            <a:r>
              <a:rPr lang="ru-RU" sz="2000" i="1" dirty="0" smtClean="0">
                <a:solidFill>
                  <a:schemeClr val="tx1"/>
                </a:solidFill>
                <a:cs typeface="Times New Roman" pitchFamily="18" charset="0"/>
              </a:rPr>
              <a:t>       </a:t>
            </a:r>
            <a:r>
              <a:rPr lang="ru-RU" sz="2000" i="1" dirty="0" smtClean="0">
                <a:solidFill>
                  <a:srgbClr val="FF0000"/>
                </a:solidFill>
                <a:cs typeface="Times New Roman" pitchFamily="18" charset="0"/>
              </a:rPr>
              <a:t> </a:t>
            </a:r>
            <a:r>
              <a:rPr lang="ru-RU" sz="2400" b="1" i="1" dirty="0" smtClean="0">
                <a:solidFill>
                  <a:srgbClr val="FF0000"/>
                </a:solidFill>
                <a:latin typeface="Times New Roman" pitchFamily="18" charset="0"/>
                <a:cs typeface="Times New Roman" pitchFamily="18" charset="0"/>
              </a:rPr>
              <a:t>Ситуация-упражнение</a:t>
            </a:r>
            <a:r>
              <a:rPr lang="ru-RU" sz="2400" i="1" dirty="0" smtClean="0">
                <a:solidFill>
                  <a:srgbClr val="FF0000"/>
                </a:solidFill>
                <a:latin typeface="Times New Roman" pitchFamily="18" charset="0"/>
                <a:cs typeface="Times New Roman" pitchFamily="18" charset="0"/>
              </a:rPr>
              <a:t> </a:t>
            </a:r>
            <a:r>
              <a:rPr lang="ru-RU" sz="2400" i="1" dirty="0" smtClean="0">
                <a:solidFill>
                  <a:schemeClr val="tx1"/>
                </a:solidFill>
                <a:latin typeface="Times New Roman" pitchFamily="18" charset="0"/>
                <a:cs typeface="Times New Roman" pitchFamily="18" charset="0"/>
              </a:rPr>
              <a:t>предусматривает применение уже принятых ранее положений и предполагает очевидные и бесспорные решения поставленных проблем. Такие ситуации могут развивать определенные навыки (умения) учащихся в обработке или обнаружении данных, относящихся к исследуемой проблеме. Они носят в основном тренировочный характер, помогают приобрести опыт.</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Autofit/>
          </a:bodyPr>
          <a:lstStyle/>
          <a:p>
            <a:pPr marL="0" indent="0">
              <a:spcBef>
                <a:spcPct val="0"/>
              </a:spcBef>
              <a:buFont typeface="Wingdings" pitchFamily="2" charset="2"/>
              <a:buNone/>
              <a:defRPr/>
            </a:pPr>
            <a:r>
              <a:rPr lang="ru-RU" sz="2800" b="1" i="1" dirty="0" smtClean="0">
                <a:solidFill>
                  <a:srgbClr val="FF0000"/>
                </a:solidFill>
                <a:latin typeface="Times New Roman" pitchFamily="18" charset="0"/>
                <a:cs typeface="Times New Roman" pitchFamily="18" charset="0"/>
              </a:rPr>
              <a:t>Имитационные упражнения </a:t>
            </a:r>
            <a:r>
              <a:rPr lang="ru-RU" sz="2800" i="1" dirty="0" smtClean="0">
                <a:latin typeface="Times New Roman" pitchFamily="18" charset="0"/>
                <a:cs typeface="Times New Roman" pitchFamily="18" charset="0"/>
              </a:rPr>
              <a:t>— активный метод обучения, отличительная особенность которого - наличие заранее известного преподавателю (но не студентам) правильного или наилучшего (оптимального) решения проблемы.</a:t>
            </a:r>
          </a:p>
          <a:p>
            <a:pPr marL="0" indent="0">
              <a:spcBef>
                <a:spcPct val="0"/>
              </a:spcBef>
              <a:buFont typeface="Wingdings" pitchFamily="2" charset="2"/>
              <a:buNone/>
              <a:defRPr/>
            </a:pPr>
            <a:endParaRPr lang="ru-RU" sz="2800" i="1" dirty="0" smtClean="0">
              <a:latin typeface="Times New Roman" pitchFamily="18" charset="0"/>
              <a:cs typeface="Times New Roman" pitchFamily="18" charset="0"/>
            </a:endParaRPr>
          </a:p>
          <a:p>
            <a:pPr marL="0" indent="0">
              <a:spcBef>
                <a:spcPct val="0"/>
              </a:spcBef>
              <a:buFont typeface="Wingdings" pitchFamily="2" charset="2"/>
              <a:buNone/>
              <a:defRPr/>
            </a:pPr>
            <a:endParaRPr lang="ru-RU" sz="2800" i="1" dirty="0" smtClean="0">
              <a:latin typeface="Times New Roman" pitchFamily="18" charset="0"/>
              <a:cs typeface="Times New Roman" pitchFamily="18" charset="0"/>
            </a:endParaRPr>
          </a:p>
          <a:p>
            <a:pPr marL="0" indent="0">
              <a:spcBef>
                <a:spcPct val="0"/>
              </a:spcBef>
              <a:buFont typeface="Wingdings" pitchFamily="2" charset="2"/>
              <a:buNone/>
              <a:defRPr/>
            </a:pPr>
            <a:r>
              <a:rPr lang="ru-RU" sz="2800" b="1" i="1" dirty="0" smtClean="0">
                <a:solidFill>
                  <a:srgbClr val="FF0000"/>
                </a:solidFill>
                <a:latin typeface="Times New Roman" pitchFamily="18" charset="0"/>
                <a:cs typeface="Times New Roman" pitchFamily="18" charset="0"/>
              </a:rPr>
              <a:t>Игровое производственное проектирование </a:t>
            </a:r>
            <a:r>
              <a:rPr lang="ru-RU" sz="2800" i="1" dirty="0" smtClean="0">
                <a:latin typeface="Times New Roman" pitchFamily="18" charset="0"/>
                <a:cs typeface="Times New Roman" pitchFamily="18" charset="0"/>
              </a:rPr>
              <a:t>— активный метод обучения, характеризующийся следующими отличительными признаками:</a:t>
            </a:r>
          </a:p>
          <a:p>
            <a:pPr marL="0" indent="0" algn="just">
              <a:spcBef>
                <a:spcPct val="0"/>
              </a:spcBef>
              <a:buFont typeface="Wingdings" pitchFamily="2" charset="2"/>
              <a:buNone/>
              <a:defRPr/>
            </a:pPr>
            <a:r>
              <a:rPr lang="ru-RU" sz="2800" i="1" dirty="0" smtClean="0">
                <a:latin typeface="Times New Roman" pitchFamily="18" charset="0"/>
                <a:cs typeface="Times New Roman" pitchFamily="18" charset="0"/>
              </a:rPr>
              <a:t>- наличие исследовательской, инженерной или методической проблемы или задачи, которую сообщает обучаемым преподаватель;</a:t>
            </a:r>
          </a:p>
          <a:p>
            <a:pPr marL="0" indent="0" algn="just">
              <a:spcBef>
                <a:spcPct val="0"/>
              </a:spcBef>
              <a:buFont typeface="Wingdings" pitchFamily="2" charset="2"/>
              <a:buNone/>
              <a:defRPr/>
            </a:pPr>
            <a:r>
              <a:rPr lang="ru-RU" sz="2800" i="1" dirty="0" smtClean="0">
                <a:latin typeface="Times New Roman" pitchFamily="18" charset="0"/>
                <a:cs typeface="Times New Roman" pitchFamily="18" charset="0"/>
              </a:rPr>
              <a:t>- разделение участников на небольшие соревнующиеся группы</a:t>
            </a:r>
          </a:p>
          <a:p>
            <a:pPr marL="0" indent="0">
              <a:spcBef>
                <a:spcPct val="0"/>
              </a:spcBef>
              <a:buFont typeface="Wingdings" pitchFamily="2" charset="2"/>
              <a:buNone/>
              <a:defRPr/>
            </a:pPr>
            <a:endParaRPr lang="ru-RU" sz="2800" i="1" dirty="0" smtClean="0">
              <a:latin typeface="Times New Roman" pitchFamily="18" charset="0"/>
              <a:cs typeface="Times New Roman" pitchFamily="18" charset="0"/>
            </a:endParaRPr>
          </a:p>
          <a:p>
            <a:pPr marL="0" indent="0" algn="just">
              <a:spcBef>
                <a:spcPct val="0"/>
              </a:spcBef>
              <a:buFont typeface="Wingdings" pitchFamily="2" charset="2"/>
              <a:buNone/>
              <a:defRPr/>
            </a:pPr>
            <a:r>
              <a:rPr lang="ru-RU" sz="3600" dirty="0" smtClean="0">
                <a:latin typeface="Times New Roman" pitchFamily="18" charset="0"/>
                <a:cs typeface="Times New Roman" pitchFamily="18" charset="0"/>
              </a:rPr>
              <a:t> </a:t>
            </a:r>
          </a:p>
          <a:p>
            <a:pPr marL="0" indent="0">
              <a:defRPr/>
            </a:pPr>
            <a:endParaRPr lang="ru-RU" sz="36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p:cNvSpPr>
            <a:spLocks noGrp="1"/>
          </p:cNvSpPr>
          <p:nvPr>
            <p:ph type="title"/>
          </p:nvPr>
        </p:nvSpPr>
        <p:spPr>
          <a:xfrm>
            <a:off x="971550" y="1989138"/>
            <a:ext cx="7772400" cy="3340100"/>
          </a:xfrm>
        </p:spPr>
        <p:txBody>
          <a:bodyPr>
            <a:normAutofit fontScale="90000"/>
          </a:bodyPr>
          <a:lstStyle/>
          <a:p>
            <a:pPr algn="ctr"/>
            <a:r>
              <a:rPr lang="ru-RU" sz="5400" smtClean="0"/>
              <a:t>Проектирование занятия </a:t>
            </a:r>
            <a:br>
              <a:rPr lang="ru-RU" sz="5400" smtClean="0"/>
            </a:br>
            <a:r>
              <a:rPr lang="ru-RU" sz="5400" smtClean="0"/>
              <a:t>на основе модульно-компетентностного подхода</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p:nvPr>
        </p:nvSpPr>
        <p:spPr/>
        <p:txBody>
          <a:bodyPr/>
          <a:lstStyle/>
          <a:p>
            <a:pPr algn="ctr" eaLnBrk="1" hangingPunct="1"/>
            <a:r>
              <a:rPr lang="ru-RU" sz="3200" smtClean="0"/>
              <a:t>Алгоритм проектирования учебного занятия в системе компетентностного образования </a:t>
            </a:r>
          </a:p>
        </p:txBody>
      </p:sp>
      <p:sp>
        <p:nvSpPr>
          <p:cNvPr id="48131" name="Объект 2"/>
          <p:cNvSpPr>
            <a:spLocks noGrp="1"/>
          </p:cNvSpPr>
          <p:nvPr>
            <p:ph idx="1"/>
          </p:nvPr>
        </p:nvSpPr>
        <p:spPr/>
        <p:txBody>
          <a:bodyPr/>
          <a:lstStyle/>
          <a:p>
            <a:pPr eaLnBrk="1" hangingPunct="1"/>
            <a:r>
              <a:rPr lang="ru-RU" sz="2800" b="1" smtClean="0"/>
              <a:t>1-й этап – целеполагание</a:t>
            </a:r>
            <a:endParaRPr lang="ru-RU" sz="2800" smtClean="0"/>
          </a:p>
          <a:p>
            <a:pPr eaLnBrk="1" hangingPunct="1"/>
            <a:r>
              <a:rPr lang="ru-RU" sz="2800" b="1" smtClean="0"/>
              <a:t>2-й этап – проектирование содержания и его компетентная интерпретация</a:t>
            </a:r>
            <a:endParaRPr lang="ru-RU" sz="2800" smtClean="0"/>
          </a:p>
          <a:p>
            <a:pPr eaLnBrk="1" hangingPunct="1"/>
            <a:r>
              <a:rPr lang="ru-RU" sz="2800" b="1" smtClean="0"/>
              <a:t>3-й этап – выбор формы организации учебно-познавательной деятельности</a:t>
            </a:r>
          </a:p>
          <a:p>
            <a:pPr eaLnBrk="1" hangingPunct="1"/>
            <a:r>
              <a:rPr lang="ru-RU" sz="2800" b="1" smtClean="0"/>
              <a:t>4-й этап – подбор методов и форм обучения</a:t>
            </a:r>
            <a:r>
              <a:rPr lang="ru-RU" sz="2800" smtClean="0"/>
              <a:t> </a:t>
            </a:r>
          </a:p>
          <a:p>
            <a:pPr eaLnBrk="1" hangingPunct="1"/>
            <a:r>
              <a:rPr lang="ru-RU" sz="2800" b="1" smtClean="0"/>
              <a:t>5-й этап</a:t>
            </a:r>
            <a:r>
              <a:rPr lang="ru-RU" sz="2800" smtClean="0"/>
              <a:t> – </a:t>
            </a:r>
            <a:r>
              <a:rPr lang="ru-RU" sz="2800" b="1" smtClean="0"/>
              <a:t>подбор диагностического инструментария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Заголовок 1"/>
          <p:cNvSpPr>
            <a:spLocks noGrp="1"/>
          </p:cNvSpPr>
          <p:nvPr>
            <p:ph type="title"/>
          </p:nvPr>
        </p:nvSpPr>
        <p:spPr/>
        <p:txBody>
          <a:bodyPr/>
          <a:lstStyle/>
          <a:p>
            <a:endParaRPr lang="ru-RU" smtClean="0"/>
          </a:p>
        </p:txBody>
      </p:sp>
      <p:graphicFrame>
        <p:nvGraphicFramePr>
          <p:cNvPr id="4" name="Содержимое 3"/>
          <p:cNvGraphicFramePr>
            <a:graphicFrameLocks noGrp="1"/>
          </p:cNvGraphicFramePr>
          <p:nvPr>
            <p:ph idx="1"/>
          </p:nvPr>
        </p:nvGraphicFramePr>
        <p:xfrm>
          <a:off x="250825" y="333375"/>
          <a:ext cx="8893175" cy="6392863"/>
        </p:xfrm>
        <a:graphic>
          <a:graphicData uri="http://schemas.openxmlformats.org/drawingml/2006/table">
            <a:tbl>
              <a:tblPr firstRow="1" bandRow="1">
                <a:tableStyleId>{5C22544A-7EE6-4342-B048-85BDC9FD1C3A}</a:tableStyleId>
              </a:tblPr>
              <a:tblGrid>
                <a:gridCol w="1868468"/>
                <a:gridCol w="4060315"/>
                <a:gridCol w="2964392"/>
              </a:tblGrid>
              <a:tr h="815151">
                <a:tc>
                  <a:txBody>
                    <a:bodyPr/>
                    <a:lstStyle/>
                    <a:p>
                      <a:pPr algn="ctr"/>
                      <a:r>
                        <a:rPr lang="ru-RU" sz="1800" dirty="0" smtClean="0">
                          <a:solidFill>
                            <a:schemeClr val="tx1">
                              <a:lumMod val="25000"/>
                            </a:schemeClr>
                          </a:solidFill>
                        </a:rPr>
                        <a:t>Тема в</a:t>
                      </a:r>
                      <a:r>
                        <a:rPr lang="ru-RU" sz="1800" baseline="0" dirty="0" smtClean="0">
                          <a:solidFill>
                            <a:schemeClr val="tx1">
                              <a:lumMod val="25000"/>
                            </a:schemeClr>
                          </a:solidFill>
                        </a:rPr>
                        <a:t> УД или МДК</a:t>
                      </a:r>
                      <a:endParaRPr lang="ru-RU" sz="1800" dirty="0">
                        <a:solidFill>
                          <a:schemeClr val="tx1">
                            <a:lumMod val="25000"/>
                          </a:schemeClr>
                        </a:solidFill>
                      </a:endParaRPr>
                    </a:p>
                  </a:txBody>
                  <a:tcPr marL="91447" marR="91447" marT="45719" marB="45719">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ru-RU" sz="1800" dirty="0" smtClean="0">
                          <a:solidFill>
                            <a:schemeClr val="tx1">
                              <a:lumMod val="25000"/>
                            </a:schemeClr>
                          </a:solidFill>
                        </a:rPr>
                        <a:t>Результаты (освоенные умения, знания)</a:t>
                      </a:r>
                      <a:endParaRPr lang="ru-RU" sz="1800" dirty="0">
                        <a:solidFill>
                          <a:schemeClr val="tx1">
                            <a:lumMod val="25000"/>
                          </a:schemeClr>
                        </a:solidFill>
                      </a:endParaRPr>
                    </a:p>
                  </a:txBody>
                  <a:tcPr marL="91447" marR="91447" marT="45719" marB="45719">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ru-RU" sz="1800" dirty="0" smtClean="0">
                          <a:solidFill>
                            <a:schemeClr val="tx1">
                              <a:lumMod val="25000"/>
                            </a:schemeClr>
                          </a:solidFill>
                        </a:rPr>
                        <a:t>Цель занятия, задачи</a:t>
                      </a:r>
                      <a:endParaRPr lang="ru-RU" sz="1800" dirty="0">
                        <a:solidFill>
                          <a:schemeClr val="tx1">
                            <a:lumMod val="25000"/>
                          </a:schemeClr>
                        </a:solidFill>
                      </a:endParaRPr>
                    </a:p>
                  </a:txBody>
                  <a:tcPr marL="91447" marR="91447" marT="45719" marB="45719">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5">
                        <a:lumMod val="20000"/>
                        <a:lumOff val="80000"/>
                      </a:schemeClr>
                    </a:solidFill>
                  </a:tcPr>
                </a:tc>
              </a:tr>
              <a:tr h="5577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kern="1200" cap="all" dirty="0" smtClean="0">
                          <a:solidFill>
                            <a:schemeClr val="dk1"/>
                          </a:solidFill>
                          <a:latin typeface="+mn-lt"/>
                          <a:ea typeface="+mn-ea"/>
                          <a:cs typeface="+mn-cs"/>
                        </a:rPr>
                        <a:t>Организация (предприятие) как хозяйствующий субъект в рыночной экономики</a:t>
                      </a:r>
                      <a:endParaRPr lang="ru-RU" sz="1400" kern="1200" dirty="0" smtClean="0">
                        <a:solidFill>
                          <a:schemeClr val="dk1"/>
                        </a:solidFill>
                        <a:latin typeface="+mn-lt"/>
                        <a:ea typeface="+mn-ea"/>
                        <a:cs typeface="+mn-cs"/>
                      </a:endParaRPr>
                    </a:p>
                    <a:p>
                      <a:pPr algn="ctr"/>
                      <a:endParaRPr lang="ru-RU" sz="1000" kern="1200" dirty="0" smtClean="0">
                        <a:solidFill>
                          <a:schemeClr val="dk1"/>
                        </a:solidFill>
                        <a:latin typeface="+mn-lt"/>
                        <a:ea typeface="+mn-ea"/>
                        <a:cs typeface="+mn-cs"/>
                      </a:endParaRPr>
                    </a:p>
                    <a:p>
                      <a:pPr algn="ctr"/>
                      <a:r>
                        <a:rPr lang="ru-RU" sz="1000" kern="1200" dirty="0" smtClean="0">
                          <a:solidFill>
                            <a:schemeClr val="dk1"/>
                          </a:solidFill>
                          <a:latin typeface="+mn-lt"/>
                          <a:ea typeface="+mn-ea"/>
                          <a:cs typeface="+mn-cs"/>
                        </a:rPr>
                        <a:t>1.Организация (предприятие).</a:t>
                      </a:r>
                    </a:p>
                    <a:p>
                      <a:pPr algn="ctr"/>
                      <a:endParaRPr lang="ru-RU" sz="1000" kern="1200" dirty="0" smtClean="0">
                        <a:solidFill>
                          <a:schemeClr val="dk1"/>
                        </a:solidFill>
                        <a:latin typeface="+mn-lt"/>
                        <a:ea typeface="+mn-ea"/>
                        <a:cs typeface="+mn-cs"/>
                      </a:endParaRPr>
                    </a:p>
                    <a:p>
                      <a:pPr algn="ctr"/>
                      <a:r>
                        <a:rPr lang="ru-RU" sz="1000" kern="1200" dirty="0" smtClean="0">
                          <a:solidFill>
                            <a:schemeClr val="dk1"/>
                          </a:solidFill>
                          <a:latin typeface="+mn-lt"/>
                          <a:ea typeface="+mn-ea"/>
                          <a:cs typeface="+mn-cs"/>
                        </a:rPr>
                        <a:t>2. </a:t>
                      </a:r>
                      <a:r>
                        <a:rPr lang="ru-RU" sz="1000" kern="1200" dirty="0" smtClean="0">
                          <a:solidFill>
                            <a:srgbClr val="FF0000"/>
                          </a:solidFill>
                          <a:latin typeface="+mn-lt"/>
                          <a:ea typeface="+mn-ea"/>
                          <a:cs typeface="+mn-cs"/>
                        </a:rPr>
                        <a:t>Организационно-правовые формы организаций (предприятий): хозяйственные товарищества, хозяйственные общества, производственные кооперативы, государственные и муниципальные унитарные предприятия, акционерное общество: сущность и особенности функционирования. Виды предприятий в отрасли. Учредительный договор, Устав и паспорт организации (предприятия).</a:t>
                      </a:r>
                    </a:p>
                    <a:p>
                      <a:pPr algn="ctr"/>
                      <a:endParaRPr lang="ru-RU" sz="1000" kern="1200" dirty="0" smtClean="0">
                        <a:solidFill>
                          <a:schemeClr val="dk1"/>
                        </a:solidFill>
                        <a:latin typeface="+mn-lt"/>
                        <a:ea typeface="+mn-ea"/>
                        <a:cs typeface="+mn-cs"/>
                      </a:endParaRPr>
                    </a:p>
                    <a:p>
                      <a:pPr algn="ctr"/>
                      <a:r>
                        <a:rPr lang="ru-RU" sz="1000" kern="1200" dirty="0" smtClean="0">
                          <a:solidFill>
                            <a:schemeClr val="dk1"/>
                          </a:solidFill>
                          <a:latin typeface="+mn-lt"/>
                          <a:ea typeface="+mn-ea"/>
                          <a:cs typeface="+mn-cs"/>
                        </a:rPr>
                        <a:t>3. Основы налоговой системы РФ.</a:t>
                      </a:r>
                      <a:endParaRPr lang="ru-RU" sz="1000" dirty="0"/>
                    </a:p>
                  </a:txBody>
                  <a:tcPr marL="91447" marR="91447" marT="45719" marB="45719">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lang="ru-RU" sz="1200" b="1" kern="1200" dirty="0" smtClean="0">
                          <a:solidFill>
                            <a:schemeClr val="dk1"/>
                          </a:solidFill>
                          <a:latin typeface="+mn-lt"/>
                          <a:ea typeface="+mn-ea"/>
                          <a:cs typeface="+mn-cs"/>
                        </a:rPr>
                        <a:t>Умеет:</a:t>
                      </a:r>
                      <a:endParaRPr lang="ru-RU" sz="1200" kern="1200" dirty="0" smtClean="0">
                        <a:solidFill>
                          <a:schemeClr val="dk1"/>
                        </a:solidFill>
                        <a:latin typeface="+mn-lt"/>
                        <a:ea typeface="+mn-ea"/>
                        <a:cs typeface="+mn-cs"/>
                      </a:endParaRPr>
                    </a:p>
                    <a:p>
                      <a:r>
                        <a:rPr lang="ru-RU" sz="1200" kern="1200" dirty="0" smtClean="0">
                          <a:solidFill>
                            <a:schemeClr val="dk1"/>
                          </a:solidFill>
                          <a:latin typeface="+mn-lt"/>
                          <a:ea typeface="+mn-ea"/>
                          <a:cs typeface="+mn-cs"/>
                        </a:rPr>
                        <a:t>Рассчитывать показатели транспортного средства.</a:t>
                      </a:r>
                    </a:p>
                    <a:p>
                      <a:r>
                        <a:rPr lang="ru-RU" sz="1200" kern="1200" dirty="0" smtClean="0">
                          <a:solidFill>
                            <a:srgbClr val="FF0000"/>
                          </a:solidFill>
                          <a:latin typeface="+mn-lt"/>
                          <a:ea typeface="+mn-ea"/>
                          <a:cs typeface="+mn-cs"/>
                        </a:rPr>
                        <a:t>Различать организационно-правовые формы предприятий в отрасли автомобильного транспорта, приводить примеры предприятий различных форм собственности города Каменска-Уральского.</a:t>
                      </a:r>
                    </a:p>
                    <a:p>
                      <a:r>
                        <a:rPr lang="ru-RU" sz="1200" kern="1200" dirty="0" smtClean="0">
                          <a:solidFill>
                            <a:schemeClr val="dk1"/>
                          </a:solidFill>
                          <a:latin typeface="+mn-lt"/>
                          <a:ea typeface="+mn-ea"/>
                          <a:cs typeface="+mn-cs"/>
                        </a:rPr>
                        <a:t>Объяснять структуру производственного процесса автотранспортного предприятия.</a:t>
                      </a:r>
                    </a:p>
                    <a:p>
                      <a:r>
                        <a:rPr lang="ru-RU" sz="1200" b="1" kern="1200" dirty="0" smtClean="0">
                          <a:solidFill>
                            <a:schemeClr val="dk1"/>
                          </a:solidFill>
                          <a:latin typeface="+mn-lt"/>
                          <a:ea typeface="+mn-ea"/>
                          <a:cs typeface="+mn-cs"/>
                        </a:rPr>
                        <a:t>Знает:</a:t>
                      </a:r>
                      <a:endParaRPr lang="ru-RU" sz="1200" kern="1200" dirty="0" smtClean="0">
                        <a:solidFill>
                          <a:schemeClr val="dk1"/>
                        </a:solidFill>
                        <a:latin typeface="+mn-lt"/>
                        <a:ea typeface="+mn-ea"/>
                        <a:cs typeface="+mn-cs"/>
                      </a:endParaRPr>
                    </a:p>
                    <a:p>
                      <a:r>
                        <a:rPr lang="ru-RU" sz="1200" kern="1200" dirty="0" smtClean="0">
                          <a:solidFill>
                            <a:schemeClr val="dk1"/>
                          </a:solidFill>
                          <a:latin typeface="+mn-lt"/>
                          <a:ea typeface="+mn-ea"/>
                          <a:cs typeface="+mn-cs"/>
                        </a:rPr>
                        <a:t>Основные экономические характеристики и цель деятельности предприятия.</a:t>
                      </a:r>
                    </a:p>
                    <a:p>
                      <a:r>
                        <a:rPr lang="ru-RU" sz="1200" kern="1200" dirty="0" smtClean="0">
                          <a:solidFill>
                            <a:srgbClr val="FF0000"/>
                          </a:solidFill>
                          <a:latin typeface="+mn-lt"/>
                          <a:ea typeface="+mn-ea"/>
                          <a:cs typeface="+mn-cs"/>
                        </a:rPr>
                        <a:t>Виды предприятий в отрасли автомобильного транспорта.</a:t>
                      </a:r>
                    </a:p>
                    <a:p>
                      <a:r>
                        <a:rPr lang="ru-RU" sz="1200" kern="1200" dirty="0" smtClean="0">
                          <a:solidFill>
                            <a:schemeClr val="dk1"/>
                          </a:solidFill>
                          <a:latin typeface="+mn-lt"/>
                          <a:ea typeface="+mn-ea"/>
                          <a:cs typeface="+mn-cs"/>
                        </a:rPr>
                        <a:t>Сущность и функции налогов, субъекты и объекты налогообложения, виды основных налогов предприятий и организаций.</a:t>
                      </a:r>
                    </a:p>
                    <a:p>
                      <a:r>
                        <a:rPr lang="ru-RU" sz="1200" kern="1200" dirty="0" smtClean="0">
                          <a:solidFill>
                            <a:schemeClr val="dk1"/>
                          </a:solidFill>
                          <a:latin typeface="+mn-lt"/>
                          <a:ea typeface="+mn-ea"/>
                          <a:cs typeface="+mn-cs"/>
                        </a:rPr>
                        <a:t>Производственную структуру и элементы предприятия. </a:t>
                      </a:r>
                    </a:p>
                    <a:p>
                      <a:r>
                        <a:rPr lang="ru-RU" sz="1200" kern="1200" dirty="0" smtClean="0">
                          <a:solidFill>
                            <a:schemeClr val="dk1"/>
                          </a:solidFill>
                          <a:latin typeface="+mn-lt"/>
                          <a:ea typeface="+mn-ea"/>
                          <a:cs typeface="+mn-cs"/>
                        </a:rPr>
                        <a:t>Основные технико-экономические характеристики типов производства.</a:t>
                      </a:r>
                    </a:p>
                    <a:p>
                      <a:r>
                        <a:rPr lang="ru-RU" sz="1200" kern="1200" dirty="0" smtClean="0">
                          <a:solidFill>
                            <a:schemeClr val="dk1"/>
                          </a:solidFill>
                          <a:latin typeface="+mn-lt"/>
                          <a:ea typeface="+mn-ea"/>
                          <a:cs typeface="+mn-cs"/>
                        </a:rPr>
                        <a:t>Организацию и функциональные подразделения автотранспортного предприятия.</a:t>
                      </a:r>
                    </a:p>
                    <a:p>
                      <a:r>
                        <a:rPr lang="ru-RU" sz="1200" kern="1200" dirty="0" smtClean="0">
                          <a:solidFill>
                            <a:schemeClr val="dk1"/>
                          </a:solidFill>
                          <a:latin typeface="+mn-lt"/>
                          <a:ea typeface="+mn-ea"/>
                          <a:cs typeface="+mn-cs"/>
                        </a:rPr>
                        <a:t>Основные принципы организации производственного процесса.</a:t>
                      </a:r>
                    </a:p>
                    <a:p>
                      <a:r>
                        <a:rPr lang="ru-RU" sz="1200" kern="1200" dirty="0" smtClean="0">
                          <a:solidFill>
                            <a:schemeClr val="dk1"/>
                          </a:solidFill>
                          <a:latin typeface="+mn-lt"/>
                          <a:ea typeface="+mn-ea"/>
                          <a:cs typeface="+mn-cs"/>
                        </a:rPr>
                        <a:t>Организацию производственного и технологического процессов.</a:t>
                      </a:r>
                    </a:p>
                    <a:p>
                      <a:r>
                        <a:rPr lang="ru-RU" sz="1200" kern="1200" dirty="0" smtClean="0">
                          <a:solidFill>
                            <a:schemeClr val="dk1"/>
                          </a:solidFill>
                          <a:latin typeface="+mn-lt"/>
                          <a:ea typeface="+mn-ea"/>
                          <a:cs typeface="+mn-cs"/>
                        </a:rPr>
                        <a:t>Структуру производственного цикла в автомобильной отрасли.</a:t>
                      </a:r>
                    </a:p>
                    <a:p>
                      <a:r>
                        <a:rPr lang="ru-RU" sz="1200" kern="1200" dirty="0" smtClean="0">
                          <a:solidFill>
                            <a:schemeClr val="dk1"/>
                          </a:solidFill>
                          <a:latin typeface="+mn-lt"/>
                          <a:ea typeface="+mn-ea"/>
                          <a:cs typeface="+mn-cs"/>
                        </a:rPr>
                        <a:t>Элементы технологического процесса.</a:t>
                      </a:r>
                    </a:p>
                    <a:p>
                      <a:r>
                        <a:rPr lang="ru-RU" sz="1200" kern="1200" dirty="0" smtClean="0">
                          <a:solidFill>
                            <a:schemeClr val="dk1"/>
                          </a:solidFill>
                          <a:latin typeface="+mn-lt"/>
                          <a:ea typeface="+mn-ea"/>
                          <a:cs typeface="+mn-cs"/>
                        </a:rPr>
                        <a:t>Сущность и признаки поточного производства.</a:t>
                      </a:r>
                      <a:endParaRPr lang="ru-RU" sz="1200" dirty="0"/>
                    </a:p>
                  </a:txBody>
                  <a:tcPr marL="91447" marR="91447" marT="45719" marB="45719">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lang="ru-RU" sz="1200" kern="1200" dirty="0" smtClean="0">
                          <a:solidFill>
                            <a:schemeClr val="dk1"/>
                          </a:solidFill>
                          <a:latin typeface="+mn-lt"/>
                          <a:ea typeface="+mn-ea"/>
                          <a:cs typeface="+mn-cs"/>
                        </a:rPr>
                        <a:t>Цель: сформировать понятие о различных организационно-правовых формах предприятий в автомобильной отрасли.</a:t>
                      </a:r>
                    </a:p>
                    <a:p>
                      <a:r>
                        <a:rPr lang="ru-RU" sz="1200" kern="1200" dirty="0" smtClean="0">
                          <a:solidFill>
                            <a:schemeClr val="dk1"/>
                          </a:solidFill>
                          <a:latin typeface="+mn-lt"/>
                          <a:ea typeface="+mn-ea"/>
                          <a:cs typeface="+mn-cs"/>
                        </a:rPr>
                        <a:t>Задачи:</a:t>
                      </a:r>
                    </a:p>
                    <a:p>
                      <a:pPr lvl="0"/>
                      <a:r>
                        <a:rPr lang="ru-RU" sz="1200" kern="1200" dirty="0" smtClean="0">
                          <a:solidFill>
                            <a:schemeClr val="dk1"/>
                          </a:solidFill>
                          <a:latin typeface="+mn-lt"/>
                          <a:ea typeface="+mn-ea"/>
                          <a:cs typeface="+mn-cs"/>
                        </a:rPr>
                        <a:t>охарактеризовать основные организационно-правовые формы и виды предприятий в автомобильной отрасли.</a:t>
                      </a:r>
                    </a:p>
                    <a:p>
                      <a:pPr lvl="0"/>
                      <a:r>
                        <a:rPr lang="ru-RU" sz="1200" kern="1200" dirty="0" smtClean="0">
                          <a:solidFill>
                            <a:schemeClr val="dk1"/>
                          </a:solidFill>
                          <a:latin typeface="+mn-lt"/>
                          <a:ea typeface="+mn-ea"/>
                          <a:cs typeface="+mn-cs"/>
                        </a:rPr>
                        <a:t>развить умение проводить аргументированную оценку  выбора.</a:t>
                      </a:r>
                    </a:p>
                    <a:p>
                      <a:r>
                        <a:rPr lang="ru-RU" sz="1200" i="1" kern="1200" dirty="0" smtClean="0">
                          <a:solidFill>
                            <a:schemeClr val="dk1"/>
                          </a:solidFill>
                          <a:latin typeface="+mn-lt"/>
                          <a:ea typeface="+mn-ea"/>
                          <a:cs typeface="+mn-cs"/>
                        </a:rPr>
                        <a:t>В г. К-Уральский разработана программа поддержки малого предпринимательства. В соответствии с этой программой ежегодно проводится конкурс </a:t>
                      </a:r>
                      <a:r>
                        <a:rPr lang="ru-RU" sz="1200" i="1" kern="1200" dirty="0" err="1" smtClean="0">
                          <a:solidFill>
                            <a:schemeClr val="dk1"/>
                          </a:solidFill>
                          <a:latin typeface="+mn-lt"/>
                          <a:ea typeface="+mn-ea"/>
                          <a:cs typeface="+mn-cs"/>
                        </a:rPr>
                        <a:t>бизнес-проектов</a:t>
                      </a:r>
                      <a:r>
                        <a:rPr lang="ru-RU" sz="1200" i="1" kern="1200" dirty="0" smtClean="0">
                          <a:solidFill>
                            <a:schemeClr val="dk1"/>
                          </a:solidFill>
                          <a:latin typeface="+mn-lt"/>
                          <a:ea typeface="+mn-ea"/>
                          <a:cs typeface="+mn-cs"/>
                        </a:rPr>
                        <a:t> на получение гранта для открытия собственного дела (в сумме 58 800).</a:t>
                      </a:r>
                      <a:endParaRPr lang="ru-RU" sz="1200" kern="1200" dirty="0" smtClean="0">
                        <a:solidFill>
                          <a:schemeClr val="dk1"/>
                        </a:solidFill>
                        <a:latin typeface="+mn-lt"/>
                        <a:ea typeface="+mn-ea"/>
                        <a:cs typeface="+mn-cs"/>
                      </a:endParaRPr>
                    </a:p>
                    <a:p>
                      <a:r>
                        <a:rPr lang="ru-RU" sz="1200" i="1" kern="1200" dirty="0" smtClean="0">
                          <a:solidFill>
                            <a:schemeClr val="dk1"/>
                          </a:solidFill>
                          <a:latin typeface="+mn-lt"/>
                          <a:ea typeface="+mn-ea"/>
                          <a:cs typeface="+mn-cs"/>
                        </a:rPr>
                        <a:t>Первый шаг в составлении </a:t>
                      </a:r>
                      <a:r>
                        <a:rPr lang="ru-RU" sz="1200" i="1" kern="1200" dirty="0" err="1" smtClean="0">
                          <a:solidFill>
                            <a:schemeClr val="dk1"/>
                          </a:solidFill>
                          <a:latin typeface="+mn-lt"/>
                          <a:ea typeface="+mn-ea"/>
                          <a:cs typeface="+mn-cs"/>
                        </a:rPr>
                        <a:t>бизнес-проекта</a:t>
                      </a:r>
                      <a:r>
                        <a:rPr lang="ru-RU" sz="1200" i="1" kern="1200" dirty="0" smtClean="0">
                          <a:solidFill>
                            <a:schemeClr val="dk1"/>
                          </a:solidFill>
                          <a:latin typeface="+mn-lt"/>
                          <a:ea typeface="+mn-ea"/>
                          <a:cs typeface="+mn-cs"/>
                        </a:rPr>
                        <a:t> – определение вида деятельности и организационно-правовой формы предприятия.</a:t>
                      </a:r>
                      <a:endParaRPr lang="ru-RU" sz="1200" kern="1200" dirty="0" smtClean="0">
                        <a:solidFill>
                          <a:schemeClr val="dk1"/>
                        </a:solidFill>
                        <a:latin typeface="+mn-lt"/>
                        <a:ea typeface="+mn-ea"/>
                        <a:cs typeface="+mn-cs"/>
                      </a:endParaRPr>
                    </a:p>
                    <a:p>
                      <a:r>
                        <a:rPr lang="ru-RU" sz="1200" i="1" kern="1200" dirty="0" smtClean="0">
                          <a:solidFill>
                            <a:schemeClr val="dk1"/>
                          </a:solidFill>
                          <a:latin typeface="+mn-lt"/>
                          <a:ea typeface="+mn-ea"/>
                          <a:cs typeface="+mn-cs"/>
                        </a:rPr>
                        <a:t>Сегодня вам предстоит обосновать, почему вы выбрали ту или иную организационно-правовую форму.</a:t>
                      </a:r>
                      <a:endParaRPr lang="ru-RU" sz="1200" dirty="0"/>
                    </a:p>
                  </a:txBody>
                  <a:tcPr marL="91447" marR="91447" marT="45719" marB="45719">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
        <p:nvSpPr>
          <p:cNvPr id="49169" name="TextBox 4"/>
          <p:cNvSpPr txBox="1">
            <a:spLocks noChangeArrowheads="1"/>
          </p:cNvSpPr>
          <p:nvPr/>
        </p:nvSpPr>
        <p:spPr bwMode="auto">
          <a:xfrm>
            <a:off x="3851275" y="0"/>
            <a:ext cx="1301750" cy="400050"/>
          </a:xfrm>
          <a:prstGeom prst="rect">
            <a:avLst/>
          </a:prstGeom>
          <a:noFill/>
          <a:ln w="9525">
            <a:noFill/>
            <a:miter lim="800000"/>
            <a:headEnd/>
            <a:tailEnd/>
          </a:ln>
        </p:spPr>
        <p:txBody>
          <a:bodyPr wrap="none">
            <a:spAutoFit/>
          </a:bodyPr>
          <a:lstStyle/>
          <a:p>
            <a:r>
              <a:rPr lang="ru-RU" sz="2000"/>
              <a:t>1 и 2 этапы</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p:txBody>
          <a:bodyPr/>
          <a:lstStyle/>
          <a:p>
            <a:pPr algn="ctr"/>
            <a:r>
              <a:rPr lang="ru-RU" sz="3200" smtClean="0"/>
              <a:t>3 этап – выбор формы организации учебно-познавательной деятельности</a:t>
            </a:r>
          </a:p>
        </p:txBody>
      </p:sp>
      <p:sp>
        <p:nvSpPr>
          <p:cNvPr id="50179" name="Содержимое 2"/>
          <p:cNvSpPr>
            <a:spLocks noGrp="1"/>
          </p:cNvSpPr>
          <p:nvPr>
            <p:ph idx="1"/>
          </p:nvPr>
        </p:nvSpPr>
        <p:spPr/>
        <p:txBody>
          <a:bodyPr/>
          <a:lstStyle/>
          <a:p>
            <a:endParaRPr lang="ru-RU" smtClean="0"/>
          </a:p>
          <a:p>
            <a:pPr>
              <a:buFont typeface="Wingdings" pitchFamily="2" charset="2"/>
              <a:buChar char="v"/>
            </a:pPr>
            <a:r>
              <a:rPr lang="ru-RU" smtClean="0"/>
              <a:t>Самостоятельная работа под руководством преподавателя</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Заголовок 1"/>
          <p:cNvSpPr>
            <a:spLocks noGrp="1"/>
          </p:cNvSpPr>
          <p:nvPr>
            <p:ph type="title"/>
          </p:nvPr>
        </p:nvSpPr>
        <p:spPr/>
        <p:txBody>
          <a:bodyPr>
            <a:normAutofit fontScale="90000"/>
          </a:bodyPr>
          <a:lstStyle/>
          <a:p>
            <a:pPr algn="ctr"/>
            <a:r>
              <a:rPr lang="ru-RU" sz="3200" smtClean="0"/>
              <a:t/>
            </a:r>
            <a:br>
              <a:rPr lang="ru-RU" sz="3200" smtClean="0"/>
            </a:br>
            <a:r>
              <a:rPr lang="ru-RU" sz="3200" smtClean="0"/>
              <a:t/>
            </a:r>
            <a:br>
              <a:rPr lang="ru-RU" sz="3200" smtClean="0"/>
            </a:br>
            <a:r>
              <a:rPr lang="ru-RU" sz="3200" smtClean="0"/>
              <a:t>4 этап - Подбор методов и форм обучения</a:t>
            </a:r>
            <a:endParaRPr lang="ru-RU" smtClean="0"/>
          </a:p>
        </p:txBody>
      </p:sp>
      <p:sp>
        <p:nvSpPr>
          <p:cNvPr id="51203" name="Содержимое 2"/>
          <p:cNvSpPr>
            <a:spLocks noGrp="1"/>
          </p:cNvSpPr>
          <p:nvPr>
            <p:ph idx="1"/>
          </p:nvPr>
        </p:nvSpPr>
        <p:spPr/>
        <p:txBody>
          <a:bodyPr/>
          <a:lstStyle/>
          <a:p>
            <a:r>
              <a:rPr lang="ru-RU" smtClean="0"/>
              <a:t>Решение проблемной ситуации.</a:t>
            </a:r>
          </a:p>
          <a:p>
            <a:r>
              <a:rPr lang="ru-RU" smtClean="0"/>
              <a:t>Исследование.</a:t>
            </a:r>
          </a:p>
          <a:p>
            <a:r>
              <a:rPr lang="ru-RU" smtClean="0"/>
              <a:t>Инструкционная карта с определенными этапами изучения материала. </a:t>
            </a:r>
          </a:p>
          <a:p>
            <a:r>
              <a:rPr lang="ru-RU" smtClean="0"/>
              <a:t>Поиск информации.</a:t>
            </a:r>
          </a:p>
          <a:p>
            <a:r>
              <a:rPr lang="ru-RU" smtClean="0"/>
              <a:t>Сравнение.</a:t>
            </a:r>
          </a:p>
          <a:p>
            <a:endParaRPr lang="ru-RU" smtClean="0"/>
          </a:p>
          <a:p>
            <a:endParaRPr lang="ru-RU"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Заголовок 1"/>
          <p:cNvSpPr>
            <a:spLocks noGrp="1"/>
          </p:cNvSpPr>
          <p:nvPr>
            <p:ph type="title"/>
          </p:nvPr>
        </p:nvSpPr>
        <p:spPr>
          <a:xfrm>
            <a:off x="1066800" y="304800"/>
            <a:ext cx="7772400" cy="1323975"/>
          </a:xfrm>
        </p:spPr>
        <p:txBody>
          <a:bodyPr>
            <a:normAutofit fontScale="90000"/>
          </a:bodyPr>
          <a:lstStyle/>
          <a:p>
            <a:pPr algn="ctr"/>
            <a:r>
              <a:rPr lang="ru-RU" sz="3200" smtClean="0"/>
              <a:t>5 этап -  подбор инструментария оценки уровней усвоения знаний и  сформированности умения</a:t>
            </a:r>
          </a:p>
        </p:txBody>
      </p:sp>
      <p:sp>
        <p:nvSpPr>
          <p:cNvPr id="52227" name="Содержимое 2"/>
          <p:cNvSpPr>
            <a:spLocks noGrp="1"/>
          </p:cNvSpPr>
          <p:nvPr>
            <p:ph idx="1"/>
          </p:nvPr>
        </p:nvSpPr>
        <p:spPr/>
        <p:txBody>
          <a:bodyPr/>
          <a:lstStyle/>
          <a:p>
            <a:endParaRPr lang="ru-RU" smtClean="0"/>
          </a:p>
          <a:p>
            <a:r>
              <a:rPr lang="ru-RU" smtClean="0"/>
              <a:t>Формализованное наблюдение.</a:t>
            </a:r>
          </a:p>
          <a:p>
            <a:r>
              <a:rPr lang="ru-RU" smtClean="0"/>
              <a:t>Модельный ответ.</a:t>
            </a:r>
          </a:p>
          <a:p>
            <a:r>
              <a:rPr lang="ru-RU" smtClean="0"/>
              <a:t>Оценочная карта.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1066800" y="304800"/>
            <a:ext cx="7772400" cy="747713"/>
          </a:xfrm>
        </p:spPr>
        <p:txBody>
          <a:bodyPr>
            <a:normAutofit fontScale="90000"/>
          </a:bodyPr>
          <a:lstStyle/>
          <a:p>
            <a:pPr algn="ctr" eaLnBrk="1" hangingPunct="1"/>
            <a:r>
              <a:rPr lang="ru-RU" sz="3200" b="1" smtClean="0"/>
              <a:t>В ответ на какие вызовы возник компетентностный подход?</a:t>
            </a:r>
            <a:endParaRPr lang="ru-RU" sz="3200" smtClean="0"/>
          </a:p>
        </p:txBody>
      </p:sp>
      <p:sp>
        <p:nvSpPr>
          <p:cNvPr id="3" name="Объект 2"/>
          <p:cNvSpPr>
            <a:spLocks noGrp="1"/>
          </p:cNvSpPr>
          <p:nvPr>
            <p:ph idx="1"/>
          </p:nvPr>
        </p:nvSpPr>
        <p:spPr>
          <a:xfrm>
            <a:off x="1066800" y="1052513"/>
            <a:ext cx="7772400" cy="4738687"/>
          </a:xfrm>
        </p:spPr>
        <p:txBody>
          <a:bodyPr/>
          <a:lstStyle/>
          <a:p>
            <a:pPr marL="0" indent="0" eaLnBrk="1" hangingPunct="1">
              <a:buFont typeface="Wingdings" pitchFamily="2" charset="2"/>
              <a:buNone/>
              <a:defRPr/>
            </a:pPr>
            <a:r>
              <a:rPr lang="ru-RU" sz="2000" b="1" dirty="0" smtClean="0"/>
              <a:t>1. </a:t>
            </a:r>
            <a:r>
              <a:rPr lang="ru-RU" sz="2000" dirty="0" smtClean="0"/>
              <a:t>успешность политики в образовании должна определяться согласованием потребностей и интересов государства, общества, личности</a:t>
            </a:r>
          </a:p>
          <a:p>
            <a:pPr marL="0" indent="0" eaLnBrk="1" hangingPunct="1">
              <a:buFont typeface="Wingdings" pitchFamily="2" charset="2"/>
              <a:buNone/>
              <a:defRPr/>
            </a:pPr>
            <a:r>
              <a:rPr lang="ru-RU" sz="2000" b="1" dirty="0" smtClean="0"/>
              <a:t>2. </a:t>
            </a:r>
            <a:r>
              <a:rPr lang="ru-RU" sz="2000" dirty="0" smtClean="0"/>
              <a:t>образовательные программы должны способствовать развитию у обучающихся умения применять полученные знания за пределами учебных ситуаций в повседневной практике.</a:t>
            </a:r>
          </a:p>
          <a:p>
            <a:pPr marL="0" indent="0" eaLnBrk="1" hangingPunct="1">
              <a:buFont typeface="Wingdings" pitchFamily="2" charset="2"/>
              <a:buNone/>
              <a:defRPr/>
            </a:pPr>
            <a:r>
              <a:rPr lang="ru-RU" sz="2000" b="1" dirty="0" smtClean="0"/>
              <a:t>3. </a:t>
            </a:r>
            <a:r>
              <a:rPr lang="ru-RU" sz="2000" dirty="0" smtClean="0"/>
              <a:t>на человека обрушилась лавина информации, которую необходимо уметь анализировать, интерпретировать и принимать решение о том, как ее использовать.  </a:t>
            </a:r>
          </a:p>
          <a:p>
            <a:pPr marL="0" indent="0" algn="ctr" eaLnBrk="1" hangingPunct="1">
              <a:buFont typeface="Wingdings" pitchFamily="2" charset="2"/>
              <a:buNone/>
              <a:defRPr/>
            </a:pPr>
            <a:r>
              <a:rPr lang="ru-RU" sz="2800" b="1" dirty="0" smtClean="0">
                <a:solidFill>
                  <a:schemeClr val="tx2"/>
                </a:solidFill>
              </a:rPr>
              <a:t>Кто заказчики </a:t>
            </a:r>
            <a:r>
              <a:rPr lang="ru-RU" sz="2800" b="1" dirty="0" err="1" smtClean="0">
                <a:solidFill>
                  <a:schemeClr val="tx2"/>
                </a:solidFill>
              </a:rPr>
              <a:t>компетентностного</a:t>
            </a:r>
            <a:r>
              <a:rPr lang="ru-RU" sz="2800" b="1" dirty="0" smtClean="0">
                <a:solidFill>
                  <a:schemeClr val="tx2"/>
                </a:solidFill>
              </a:rPr>
              <a:t> подхода?</a:t>
            </a:r>
            <a:endParaRPr lang="ru-RU" sz="2800" dirty="0" smtClean="0">
              <a:solidFill>
                <a:schemeClr val="tx2"/>
              </a:solidFill>
            </a:endParaRPr>
          </a:p>
          <a:p>
            <a:pPr eaLnBrk="1" hangingPunct="1">
              <a:defRPr/>
            </a:pPr>
            <a:r>
              <a:rPr lang="ru-RU" sz="2000" dirty="0" smtClean="0"/>
              <a:t>·         </a:t>
            </a:r>
            <a:r>
              <a:rPr lang="ru-RU" sz="2000" b="1" i="1" dirty="0" smtClean="0"/>
              <a:t>работодатели</a:t>
            </a:r>
            <a:endParaRPr lang="ru-RU" sz="2000" dirty="0" smtClean="0"/>
          </a:p>
          <a:p>
            <a:pPr eaLnBrk="1" hangingPunct="1">
              <a:defRPr/>
            </a:pPr>
            <a:r>
              <a:rPr lang="ru-RU" sz="2000" dirty="0" smtClean="0"/>
              <a:t>·         </a:t>
            </a:r>
            <a:r>
              <a:rPr lang="ru-RU" sz="2000" b="1" i="1" dirty="0" smtClean="0"/>
              <a:t>обучающиеся</a:t>
            </a:r>
            <a:endParaRPr lang="ru-RU" sz="2000" dirty="0" smtClean="0"/>
          </a:p>
          <a:p>
            <a:pPr eaLnBrk="1" hangingPunct="1">
              <a:defRPr/>
            </a:pPr>
            <a:r>
              <a:rPr lang="ru-RU" sz="2000" dirty="0" smtClean="0"/>
              <a:t>·         </a:t>
            </a:r>
            <a:r>
              <a:rPr lang="ru-RU" sz="2000" b="1" i="1" dirty="0" smtClean="0"/>
              <a:t>преподаватели</a:t>
            </a:r>
            <a:endParaRPr lang="ru-RU" sz="2000" dirty="0" smtClean="0"/>
          </a:p>
          <a:p>
            <a:pPr eaLnBrk="1" hangingPunct="1">
              <a:defRPr/>
            </a:pP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2800" b="1" dirty="0" smtClean="0">
                <a:solidFill>
                  <a:schemeClr val="tx1"/>
                </a:solidFill>
                <a:latin typeface="+mn-lt"/>
                <a:ea typeface="+mn-ea"/>
                <a:cs typeface="+mn-cs"/>
              </a:rPr>
              <a:t>Компетенции «закладываются» в образовательный процесс </a:t>
            </a:r>
            <a:r>
              <a:rPr lang="ru-RU" sz="2800" dirty="0" smtClean="0">
                <a:solidFill>
                  <a:schemeClr val="tx1"/>
                </a:solidFill>
                <a:latin typeface="+mn-lt"/>
                <a:ea typeface="+mn-ea"/>
                <a:cs typeface="+mn-cs"/>
              </a:rPr>
              <a:t>посредством: </a:t>
            </a:r>
            <a:endParaRPr lang="ru-RU" sz="2800" dirty="0" smtClean="0"/>
          </a:p>
        </p:txBody>
      </p:sp>
      <p:sp>
        <p:nvSpPr>
          <p:cNvPr id="8195" name="Объект 2"/>
          <p:cNvSpPr>
            <a:spLocks noGrp="1"/>
          </p:cNvSpPr>
          <p:nvPr>
            <p:ph idx="1"/>
          </p:nvPr>
        </p:nvSpPr>
        <p:spPr/>
        <p:txBody>
          <a:bodyPr/>
          <a:lstStyle/>
          <a:p>
            <a:pPr eaLnBrk="1" hangingPunct="1"/>
            <a:r>
              <a:rPr lang="ru-RU" dirty="0" smtClean="0"/>
              <a:t>  технологий;</a:t>
            </a:r>
            <a:r>
              <a:rPr lang="ru-RU" b="1" dirty="0" smtClean="0"/>
              <a:t> </a:t>
            </a:r>
            <a:endParaRPr lang="ru-RU" dirty="0" smtClean="0"/>
          </a:p>
          <a:p>
            <a:pPr eaLnBrk="1" hangingPunct="1"/>
            <a:r>
              <a:rPr lang="ru-RU" dirty="0" smtClean="0"/>
              <a:t>  содержания образования; </a:t>
            </a:r>
          </a:p>
          <a:p>
            <a:pPr eaLnBrk="1" hangingPunct="1"/>
            <a:r>
              <a:rPr lang="ru-RU" dirty="0" smtClean="0"/>
              <a:t>  стиля жизни образовательного учреждения; </a:t>
            </a:r>
          </a:p>
          <a:p>
            <a:pPr eaLnBrk="1" hangingPunct="1"/>
            <a:r>
              <a:rPr lang="ru-RU" dirty="0" smtClean="0"/>
              <a:t>  типа взаимодействия между преподавателями и обучающимися и между обучающимися. </a:t>
            </a:r>
          </a:p>
          <a:p>
            <a:pPr eaLnBrk="1" hangingPunct="1"/>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b="1" i="1" dirty="0" smtClean="0">
                <a:solidFill>
                  <a:schemeClr val="tx1"/>
                </a:solidFill>
                <a:latin typeface="+mn-lt"/>
                <a:ea typeface="+mn-ea"/>
                <a:cs typeface="+mn-cs"/>
              </a:rPr>
              <a:t>Признаки технологии обучения: </a:t>
            </a:r>
            <a:endParaRPr lang="ru-RU" dirty="0" smtClean="0"/>
          </a:p>
        </p:txBody>
      </p:sp>
      <p:sp>
        <p:nvSpPr>
          <p:cNvPr id="9219" name="Объект 2"/>
          <p:cNvSpPr>
            <a:spLocks noGrp="1"/>
          </p:cNvSpPr>
          <p:nvPr>
            <p:ph idx="1"/>
          </p:nvPr>
        </p:nvSpPr>
        <p:spPr/>
        <p:txBody>
          <a:bodyPr>
            <a:normAutofit lnSpcReduction="10000"/>
          </a:bodyPr>
          <a:lstStyle/>
          <a:p>
            <a:pPr eaLnBrk="1" hangingPunct="1"/>
            <a:r>
              <a:rPr lang="ru-RU" sz="2800" smtClean="0"/>
              <a:t>процессуальный двусторонний характер взаимосвязанной деятельности преподавателя и обучающихся, т.е. совместная деятельность преподавателя и обучающихся ; </a:t>
            </a:r>
          </a:p>
          <a:p>
            <a:pPr eaLnBrk="1" hangingPunct="1"/>
            <a:r>
              <a:rPr lang="ru-RU" sz="2800" smtClean="0"/>
              <a:t>совокупность приемов, методов; </a:t>
            </a:r>
          </a:p>
          <a:p>
            <a:pPr eaLnBrk="1" hangingPunct="1"/>
            <a:r>
              <a:rPr lang="ru-RU" sz="2800" smtClean="0"/>
              <a:t>проектирование и организация процесса обучения; </a:t>
            </a:r>
          </a:p>
          <a:p>
            <a:pPr eaLnBrk="1" hangingPunct="1"/>
            <a:r>
              <a:rPr lang="ru-RU" sz="2800" smtClean="0"/>
              <a:t>наличие комфортных условий для раскрытия, реализации и развития личностного потенциала обучающихся. </a:t>
            </a:r>
          </a:p>
          <a:p>
            <a:pPr eaLnBrk="1" hangingPunct="1"/>
            <a:endParaRPr lang="ru-RU"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normAutofit fontScale="90000"/>
          </a:bodyPr>
          <a:lstStyle/>
          <a:p>
            <a:pPr eaLnBrk="1" hangingPunct="1"/>
            <a:r>
              <a:rPr lang="ru-RU" smtClean="0"/>
              <a:t>Технология обучения включает в себя:</a:t>
            </a:r>
          </a:p>
        </p:txBody>
      </p:sp>
      <p:sp>
        <p:nvSpPr>
          <p:cNvPr id="10243" name="Объект 2"/>
          <p:cNvSpPr>
            <a:spLocks noGrp="1"/>
          </p:cNvSpPr>
          <p:nvPr>
            <p:ph idx="1"/>
          </p:nvPr>
        </p:nvSpPr>
        <p:spPr/>
        <p:txBody>
          <a:bodyPr/>
          <a:lstStyle/>
          <a:p>
            <a:pPr eaLnBrk="1" hangingPunct="1"/>
            <a:r>
              <a:rPr lang="ru-RU" smtClean="0"/>
              <a:t>целевую направленность; </a:t>
            </a:r>
          </a:p>
          <a:p>
            <a:pPr eaLnBrk="1" hangingPunct="1"/>
            <a:r>
              <a:rPr lang="ru-RU" smtClean="0"/>
              <a:t>научные идеи, на которые опирается;</a:t>
            </a:r>
          </a:p>
          <a:p>
            <a:pPr eaLnBrk="1" hangingPunct="1"/>
            <a:r>
              <a:rPr lang="ru-RU" smtClean="0"/>
              <a:t>системы действий преподавателя и обучающегося; </a:t>
            </a:r>
          </a:p>
          <a:p>
            <a:pPr eaLnBrk="1" hangingPunct="1"/>
            <a:r>
              <a:rPr lang="ru-RU" smtClean="0"/>
              <a:t>критерии оценки результата;</a:t>
            </a:r>
          </a:p>
          <a:p>
            <a:pPr eaLnBrk="1" hangingPunct="1"/>
            <a:r>
              <a:rPr lang="ru-RU" smtClean="0"/>
              <a:t>результаты; </a:t>
            </a:r>
          </a:p>
          <a:p>
            <a:pPr eaLnBrk="1" hangingPunct="1"/>
            <a:r>
              <a:rPr lang="ru-RU" smtClean="0"/>
              <a:t>ограничения в использовании. </a:t>
            </a:r>
          </a:p>
          <a:p>
            <a:pPr eaLnBrk="1" hangingPunct="1"/>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33400" y="304800"/>
            <a:ext cx="8229600" cy="6096000"/>
          </a:xfrm>
        </p:spPr>
        <p:txBody>
          <a:bodyPr/>
          <a:lstStyle/>
          <a:p>
            <a:pPr algn="just" eaLnBrk="1" hangingPunct="1">
              <a:lnSpc>
                <a:spcPct val="90000"/>
              </a:lnSpc>
            </a:pPr>
            <a:r>
              <a:rPr lang="ru-RU" sz="3000" b="1" i="1" u="sng" smtClean="0">
                <a:cs typeface="Times New Roman" pitchFamily="18" charset="0"/>
              </a:rPr>
              <a:t>Технология обучения</a:t>
            </a:r>
            <a:r>
              <a:rPr lang="ru-RU" sz="3000" smtClean="0">
                <a:cs typeface="Times New Roman" pitchFamily="18" charset="0"/>
              </a:rPr>
              <a:t> (педагогическая технология) – новое (с 50-х годов) направление в педагогической науке, которое занимается конструированием оптимальных обучающих систем, проектированием учебных процессов.</a:t>
            </a:r>
          </a:p>
          <a:p>
            <a:pPr algn="just" eaLnBrk="1" hangingPunct="1">
              <a:lnSpc>
                <a:spcPct val="90000"/>
              </a:lnSpc>
            </a:pPr>
            <a:r>
              <a:rPr lang="ru-RU" sz="3000" b="1" i="1" u="sng" smtClean="0">
                <a:cs typeface="Times New Roman" pitchFamily="18" charset="0"/>
              </a:rPr>
              <a:t>Образовательная технология</a:t>
            </a:r>
            <a:r>
              <a:rPr lang="ru-RU" sz="3000" smtClean="0">
                <a:cs typeface="Times New Roman" pitchFamily="18" charset="0"/>
              </a:rPr>
              <a:t> – это процессная система совместной деятельности учащихся и учителя по проектированию, организации, ориентированию и корректированию образовательного процесса с целью достижения конкретного результата при обеспечении комфортных условий участникам.</a:t>
            </a:r>
          </a:p>
          <a:p>
            <a:pPr eaLnBrk="1" hangingPunct="1">
              <a:lnSpc>
                <a:spcPct val="90000"/>
              </a:lnSpc>
            </a:pPr>
            <a:endParaRPr lang="ru-RU" sz="3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2491</Words>
  <Application>Microsoft Office PowerPoint</Application>
  <PresentationFormat>Экран (4:3)</PresentationFormat>
  <Paragraphs>295</Paragraphs>
  <Slides>47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Тема Office</vt:lpstr>
      <vt:lpstr>Технологии модульно-компетентностного обучения</vt:lpstr>
      <vt:lpstr>Какой результат Вы ждете от изучения темы?</vt:lpstr>
      <vt:lpstr>Цель: овладеть технологией проектирования занятия на основе модульно-компетентностного подхода</vt:lpstr>
      <vt:lpstr>Цели образования  XXI века: </vt:lpstr>
      <vt:lpstr>В ответ на какие вызовы возник компетентностный подход?</vt:lpstr>
      <vt:lpstr>Компетенции «закладываются» в образовательный процесс посредством: </vt:lpstr>
      <vt:lpstr>Признаки технологии обучения: </vt:lpstr>
      <vt:lpstr>Технология обучения включает в себя:</vt:lpstr>
      <vt:lpstr>Слайд 9</vt:lpstr>
      <vt:lpstr>Слайд 10</vt:lpstr>
      <vt:lpstr>Три уровня педагогических технологий </vt:lpstr>
      <vt:lpstr>Три уровня педагогических технологий </vt:lpstr>
      <vt:lpstr>Три уровня педагогических технологий </vt:lpstr>
      <vt:lpstr>Анализ педагогических технологий </vt:lpstr>
      <vt:lpstr>Слайд 15</vt:lpstr>
      <vt:lpstr>Слайд 16</vt:lpstr>
      <vt:lpstr>Модульное обучение, основанное на компетенциях </vt:lpstr>
      <vt:lpstr>Под обучением, основанным на компетенциях, понимается обучение, основанное на определении, освоении и демонстрации знаний, умений, типов поведения и отношений, необходимых для конкретной трудовой деятельности /                               профессии  (Глоссарий  ЮНЕСКО, 2004)</vt:lpstr>
      <vt:lpstr>Ключевой принцип обучения, основанного на компетенциях –  ориентация на результаты, значимые для сферы труда</vt:lpstr>
      <vt:lpstr>Обучение, основанное на компетенциях, наиболее эффективно реализуется в форме модульных программ</vt:lpstr>
      <vt:lpstr>Методика  «Круг знаний»</vt:lpstr>
      <vt:lpstr>Задание. Понятию «модуль» в педагогической практике соответствует: а) часть  учебной программы, представленная в учебнике определенной главой; б) любая большая тема в программе; в) часть учебной программы, имеющая законченную логику и определенные, четко диагностируемые цели; г) единица учебного содержания, структуры и функции учебного процесса  д) логически завершенная часть учебного материала, обязательно сопровождаемая контролем знаний и умений обучающихся</vt:lpstr>
      <vt:lpstr>Модуль понимается как целостный набор подлежащих освоению умений, знаний, отношений и опыта (компетенций), описанных в форме требований, которым должен соответствовать обучающийся по завершению модуля, и представляющий составную часть более общей функции. Модуль является значимым для сферы труда. Каждый модуль оценивается и обычно сертифицируется.</vt:lpstr>
      <vt:lpstr>Чем принципиально отличается проектирование учебного процесса по модульной технологии от традиционного тематического и поурочного планирования? а) наличием определенных составляющих элементов; б) последовательностью действий педагога при планировании и организации учебного процесса</vt:lpstr>
      <vt:lpstr>Слайд 25</vt:lpstr>
      <vt:lpstr>Слайд 26</vt:lpstr>
      <vt:lpstr>Слайд 27</vt:lpstr>
      <vt:lpstr>Слайд 28</vt:lpstr>
      <vt:lpstr>Слайд 29</vt:lpstr>
      <vt:lpstr>Технологии активных методов обучения</vt:lpstr>
      <vt:lpstr>Классификация активных методов обучения по М. Новик</vt:lpstr>
      <vt:lpstr>Слайд 32</vt:lpstr>
      <vt:lpstr>Классификация активных методов обучения по М. Новик</vt:lpstr>
      <vt:lpstr>Проблемная лекция</vt:lpstr>
      <vt:lpstr>Семинар-дискуссия (групповая дискуссия)</vt:lpstr>
      <vt:lpstr>«Круглый стол»</vt:lpstr>
      <vt:lpstr>Классификация активных методов обучения по М. Новик</vt:lpstr>
      <vt:lpstr>Анализ конкретных ситуаций</vt:lpstr>
      <vt:lpstr>Слайд 39</vt:lpstr>
      <vt:lpstr>Ситуация-иллюстрация поясняет какую-либо сложную процедуру или ситуацию, относящуюся к основной теме и заданную преподавателем. Она в меньшей степени стимулирует самостоятельность в рассуждениях. Это примеры, поясняющие излагаемую суть, хотя и по поводу их может быть позволено сформулировать вопрос пли согласие, но тогда ситуация-иллюстрация уже перейдет в ситуацию-оценку.          Ситуация-упражнение предусматривает применение уже принятых ранее положений и предполагает очевидные и бесспорные решения поставленных проблем. Такие ситуации могут развивать определенные навыки (умения) учащихся в обработке или обнаружении данных, относящихся к исследуемой проблеме. Они носят в основном тренировочный характер, помогают приобрести опыт.</vt:lpstr>
      <vt:lpstr>Слайд 41</vt:lpstr>
      <vt:lpstr>Проектирование занятия  на основе модульно-компетентностного подхода</vt:lpstr>
      <vt:lpstr>Алгоритм проектирования учебного занятия в системе компетентностного образования </vt:lpstr>
      <vt:lpstr>Слайд 44</vt:lpstr>
      <vt:lpstr>3 этап – выбор формы организации учебно-познавательной деятельности</vt:lpstr>
      <vt:lpstr>  4 этап - Подбор методов и форм обучения</vt:lpstr>
      <vt:lpstr>5 этап -  подбор инструментария оценки уровней усвоения знаний и  сформированности умения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Аватар</cp:lastModifiedBy>
  <cp:revision>64</cp:revision>
  <dcterms:created xsi:type="dcterms:W3CDTF">1601-01-01T00:00:00Z</dcterms:created>
  <dcterms:modified xsi:type="dcterms:W3CDTF">2016-08-06T16:00:10Z</dcterms:modified>
</cp:coreProperties>
</file>