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5" r:id="rId1"/>
  </p:sldMasterIdLst>
  <p:sldIdLst>
    <p:sldId id="256" r:id="rId2"/>
    <p:sldId id="279" r:id="rId3"/>
    <p:sldId id="280" r:id="rId4"/>
    <p:sldId id="286" r:id="rId5"/>
    <p:sldId id="269" r:id="rId6"/>
    <p:sldId id="270" r:id="rId7"/>
    <p:sldId id="272" r:id="rId8"/>
    <p:sldId id="273" r:id="rId9"/>
    <p:sldId id="274" r:id="rId10"/>
    <p:sldId id="281" r:id="rId11"/>
    <p:sldId id="259" r:id="rId12"/>
    <p:sldId id="294" r:id="rId13"/>
    <p:sldId id="295" r:id="rId14"/>
    <p:sldId id="287" r:id="rId15"/>
    <p:sldId id="288" r:id="rId16"/>
    <p:sldId id="289" r:id="rId17"/>
    <p:sldId id="290" r:id="rId18"/>
    <p:sldId id="291" r:id="rId19"/>
    <p:sldId id="292" r:id="rId20"/>
    <p:sldId id="293" r:id="rId21"/>
    <p:sldId id="296" r:id="rId22"/>
    <p:sldId id="297" r:id="rId23"/>
    <p:sldId id="298" r:id="rId24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045" autoAdjust="0"/>
    <p:restoredTop sz="94660"/>
  </p:normalViewPr>
  <p:slideViewPr>
    <p:cSldViewPr>
      <p:cViewPr>
        <p:scale>
          <a:sx n="46" d="100"/>
          <a:sy n="46" d="100"/>
        </p:scale>
        <p:origin x="-2730" y="-142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25" d="100"/>
        <a:sy n="125" d="100"/>
      </p:scale>
      <p:origin x="0" y="6066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8"/>
          <p:cNvSpPr/>
          <p:nvPr/>
        </p:nvSpPr>
        <p:spPr>
          <a:xfrm>
            <a:off x="9001125" y="4846638"/>
            <a:ext cx="142875" cy="2011362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" name="Rectangle 9"/>
          <p:cNvSpPr/>
          <p:nvPr/>
        </p:nvSpPr>
        <p:spPr>
          <a:xfrm>
            <a:off x="9001125" y="0"/>
            <a:ext cx="142875" cy="484663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228600"/>
            <a:ext cx="7772400" cy="4571999"/>
          </a:xfrm>
        </p:spPr>
        <p:txBody>
          <a:bodyPr anchor="ctr">
            <a:noAutofit/>
          </a:bodyPr>
          <a:lstStyle>
            <a:lvl1pPr>
              <a:lnSpc>
                <a:spcPct val="100000"/>
              </a:lnSpc>
              <a:defRPr sz="8800" spc="-80" baseline="0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4800600"/>
            <a:ext cx="6858000" cy="914400"/>
          </a:xfrm>
        </p:spPr>
        <p:txBody>
          <a:bodyPr/>
          <a:lstStyle>
            <a:lvl1pPr marL="0" indent="0" algn="l">
              <a:buNone/>
              <a:defRPr b="0" cap="all" spc="12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5091A4D8-D928-4499-9FBE-6E572E4E5C1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C48282-BE05-4F3C-9121-F0CF7C1CFF8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721793-65E9-4271-80C0-FA26DDB96AE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E1D403-5A07-4BE7-86AA-F5302F7A20A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447800"/>
            <a:ext cx="7772400" cy="4321175"/>
          </a:xfrm>
        </p:spPr>
        <p:txBody>
          <a:bodyPr anchor="ctr">
            <a:noAutofit/>
          </a:bodyPr>
          <a:lstStyle>
            <a:lvl1pPr algn="l">
              <a:lnSpc>
                <a:spcPct val="100000"/>
              </a:lnSpc>
              <a:defRPr sz="8800" b="0" cap="all" spc="-80" baseline="0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28601"/>
            <a:ext cx="7772400" cy="1066800"/>
          </a:xfrm>
        </p:spPr>
        <p:txBody>
          <a:bodyPr anchor="b"/>
          <a:lstStyle>
            <a:lvl1pPr marL="0" indent="0">
              <a:buNone/>
              <a:defRPr sz="2000" b="0" cap="all" spc="12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52C300-B63C-42A9-A98C-2F7E70273A5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30680" y="1574800"/>
            <a:ext cx="329184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90160" y="1574800"/>
            <a:ext cx="329184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611AA2-5B2E-48DC-BE1C-82B69F163FD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27632" y="1572768"/>
            <a:ext cx="3291840" cy="639762"/>
          </a:xfrm>
        </p:spPr>
        <p:txBody>
          <a:bodyPr anchor="b">
            <a:noAutofit/>
          </a:bodyPr>
          <a:lstStyle>
            <a:lvl1pPr marL="0" indent="0">
              <a:buNone/>
              <a:defRPr sz="1800" b="0" cap="all" spc="100" baseline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27632" y="2259366"/>
            <a:ext cx="3291840" cy="38404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93208" y="1572768"/>
            <a:ext cx="3291840" cy="639762"/>
          </a:xfrm>
        </p:spPr>
        <p:txBody>
          <a:bodyPr anchor="b">
            <a:noAutofit/>
          </a:bodyPr>
          <a:lstStyle>
            <a:lvl1pPr marL="0" indent="0">
              <a:buNone/>
              <a:defRPr lang="en-US" sz="1800" b="0" kern="1200" cap="all" spc="100" baseline="0" dirty="0" smtClean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93208" y="2259366"/>
            <a:ext cx="3291840" cy="38404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72DAB5-0B65-46E7-8445-250E2765771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8D1342-6A53-4FDC-80F2-01E38398ED2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747068-4A1D-43D3-9898-C1370A8E086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600200"/>
            <a:ext cx="5111750" cy="44805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600200"/>
            <a:ext cx="3008313" cy="448056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E5F45E-117C-4C35-B451-38837B318DD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8"/>
          <p:cNvSpPr/>
          <p:nvPr/>
        </p:nvSpPr>
        <p:spPr>
          <a:xfrm>
            <a:off x="9001125" y="4846638"/>
            <a:ext cx="142875" cy="2011362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Rectangle 9"/>
          <p:cNvSpPr/>
          <p:nvPr/>
        </p:nvSpPr>
        <p:spPr>
          <a:xfrm>
            <a:off x="9001125" y="0"/>
            <a:ext cx="142875" cy="484663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-1" y="0"/>
            <a:ext cx="9000877" cy="4846320"/>
          </a:xfrm>
          <a:solidFill>
            <a:schemeClr val="bg1">
              <a:lumMod val="75000"/>
            </a:schemeClr>
          </a:solidFill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5715000"/>
            <a:ext cx="8153400" cy="45720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4953000"/>
            <a:ext cx="8153400" cy="762000"/>
          </a:xfrm>
        </p:spPr>
        <p:txBody>
          <a:bodyPr anchor="t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AA7BE209-65E8-4C57-9AB7-6886CE40D97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5791200" cy="13716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752600"/>
            <a:ext cx="7620000" cy="4373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172200"/>
            <a:ext cx="3429000" cy="304800"/>
          </a:xfrm>
          <a:prstGeom prst="rect">
            <a:avLst/>
          </a:prstGeom>
        </p:spPr>
        <p:txBody>
          <a:bodyPr vert="horz" lIns="91440" tIns="45720" rIns="91440" bIns="0" rtlCol="0" anchor="b"/>
          <a:lstStyle>
            <a:lvl1pPr algn="l">
              <a:defRPr sz="1000">
                <a:solidFill>
                  <a:schemeClr val="tx1"/>
                </a:solidFill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6492875"/>
            <a:ext cx="3429000" cy="284163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>
                <a:solidFill>
                  <a:schemeClr val="tx1"/>
                </a:solidFill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 rot="16200000">
            <a:off x="8227219" y="5885656"/>
            <a:ext cx="13160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400" b="1" smtClean="0">
                <a:solidFill>
                  <a:schemeClr val="tx2"/>
                </a:solidFill>
                <a:cs typeface="+mn-cs"/>
              </a:defRPr>
            </a:lvl1pPr>
          </a:lstStyle>
          <a:p>
            <a:pPr>
              <a:defRPr/>
            </a:pPr>
            <a:fld id="{C4DFE80C-D193-49A6-8F4E-1622EFE75A4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7" name="Rectangle 6"/>
          <p:cNvSpPr/>
          <p:nvPr/>
        </p:nvSpPr>
        <p:spPr>
          <a:xfrm>
            <a:off x="9001125" y="0"/>
            <a:ext cx="142875" cy="13716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9001125" y="1371600"/>
            <a:ext cx="142875" cy="54864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77" r:id="rId1"/>
    <p:sldLayoutId id="2147483776" r:id="rId2"/>
    <p:sldLayoutId id="2147483775" r:id="rId3"/>
    <p:sldLayoutId id="2147483774" r:id="rId4"/>
    <p:sldLayoutId id="2147483773" r:id="rId5"/>
    <p:sldLayoutId id="2147483772" r:id="rId6"/>
    <p:sldLayoutId id="2147483771" r:id="rId7"/>
    <p:sldLayoutId id="2147483770" r:id="rId8"/>
    <p:sldLayoutId id="2147483778" r:id="rId9"/>
    <p:sldLayoutId id="2147483769" r:id="rId10"/>
    <p:sldLayoutId id="2147483768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3600" kern="1200" cap="all" spc="-6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 Black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 Black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 Black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 Black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 Black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 Black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 Black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 Black" pitchFamily="34" charset="0"/>
        </a:defRPr>
      </a:lvl9pPr>
    </p:titleStyle>
    <p:bodyStyle>
      <a:lvl1pPr algn="l" rtl="0" fontAlgn="base">
        <a:spcBef>
          <a:spcPct val="20000"/>
        </a:spcBef>
        <a:spcAft>
          <a:spcPts val="600"/>
        </a:spcAft>
        <a:buFont typeface="Arial" charset="0"/>
        <a:defRPr sz="20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563" algn="l" rtl="0" fontAlgn="base">
        <a:spcBef>
          <a:spcPct val="20000"/>
        </a:spcBef>
        <a:spcAft>
          <a:spcPct val="0"/>
        </a:spcAft>
        <a:buClr>
          <a:schemeClr val="tx2"/>
        </a:buClr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WBEtUJmp05w" TargetMode="External"/><Relationship Id="rId2" Type="http://schemas.openxmlformats.org/officeDocument/2006/relationships/hyperlink" Target="NULL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57200" y="228600"/>
            <a:ext cx="8686800" cy="457200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sz="4600" dirty="0"/>
              <a:t>Научно-исследовательская </a:t>
            </a:r>
            <a:r>
              <a:rPr lang="ru-RU" sz="4600" dirty="0" smtClean="0"/>
              <a:t>деятельность школьников</a:t>
            </a:r>
            <a:endParaRPr lang="ru-RU" sz="4600" dirty="0"/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>
          <a:xfrm>
            <a:off x="1273175" y="4560888"/>
            <a:ext cx="7620000" cy="2108200"/>
          </a:xfrm>
          <a:prstGeom prst="rect">
            <a:avLst/>
          </a:prstGeom>
        </p:spPr>
        <p:txBody>
          <a:bodyPr>
            <a:normAutofit fontScale="92500" lnSpcReduction="10000"/>
          </a:bodyPr>
          <a:lstStyle>
            <a:lvl1pPr marL="0" indent="0" algn="l" defTabSz="914400" rtl="0" eaLnBrk="1" latinLnBrk="0" hangingPunct="1">
              <a:spcBef>
                <a:spcPct val="20000"/>
              </a:spcBef>
              <a:spcAft>
                <a:spcPts val="600"/>
              </a:spcAft>
              <a:buFont typeface="Arial" pitchFamily="34" charset="0"/>
              <a:buNone/>
              <a:defRPr sz="2000" b="0" kern="1200" cap="all" spc="120" baseline="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None/>
              <a:defRPr sz="1800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FontTx/>
              <a:buNone/>
              <a:defRPr/>
            </a:pPr>
            <a:r>
              <a:rPr lang="ru-RU" smtClean="0"/>
              <a:t>   Не существует сколько-нибудь достоверных тестов на одаренность, кроме тех, которые проявляются в результате активного участия хотя бы в самой маленькой поисковой исследовательской работе. </a:t>
            </a:r>
          </a:p>
          <a:p>
            <a:pPr algn="r">
              <a:buFontTx/>
              <a:buNone/>
              <a:defRPr/>
            </a:pPr>
            <a:r>
              <a:rPr lang="ru-RU" smtClean="0"/>
              <a:t>А.Н. Колмогоров</a:t>
            </a:r>
            <a:endParaRPr lang="ru-RU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0" y="-26988"/>
            <a:ext cx="9144000" cy="1371601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dirty="0"/>
              <a:t>Классификация задач по сложности </a:t>
            </a:r>
          </a:p>
        </p:txBody>
      </p:sp>
      <p:sp>
        <p:nvSpPr>
          <p:cNvPr id="104451" name="Rectangle 3"/>
          <p:cNvSpPr>
            <a:spLocks noGrp="1" noRot="1" noChangeArrowheads="1"/>
          </p:cNvSpPr>
          <p:nvPr>
            <p:ph idx="1"/>
          </p:nvPr>
        </p:nvSpPr>
        <p:spPr>
          <a:xfrm>
            <a:off x="179388" y="2333625"/>
            <a:ext cx="8666162" cy="2535238"/>
          </a:xfrm>
        </p:spPr>
        <p:txBody>
          <a:bodyPr/>
          <a:lstStyle/>
          <a:p>
            <a:pPr marL="342900" indent="-342900">
              <a:lnSpc>
                <a:spcPct val="90000"/>
              </a:lnSpc>
              <a:buFont typeface="Arial" charset="0"/>
              <a:buBlip>
                <a:blip r:embed="rId2"/>
              </a:buBlip>
            </a:pPr>
            <a:r>
              <a:rPr lang="ru-RU" sz="3600" b="0" smtClean="0"/>
              <a:t>Задачи практикума </a:t>
            </a:r>
          </a:p>
          <a:p>
            <a:pPr marL="342900" indent="-342900">
              <a:lnSpc>
                <a:spcPct val="90000"/>
              </a:lnSpc>
              <a:buFont typeface="Arial" charset="0"/>
              <a:buBlip>
                <a:blip r:embed="rId2"/>
              </a:buBlip>
            </a:pPr>
            <a:r>
              <a:rPr lang="ru-RU" sz="3600" b="0" smtClean="0"/>
              <a:t>Исследовательские задачи </a:t>
            </a:r>
          </a:p>
          <a:p>
            <a:pPr marL="342900" indent="-342900">
              <a:lnSpc>
                <a:spcPct val="90000"/>
              </a:lnSpc>
              <a:buFont typeface="Arial" charset="0"/>
              <a:buBlip>
                <a:blip r:embed="rId2"/>
              </a:buBlip>
            </a:pPr>
            <a:r>
              <a:rPr lang="ru-RU" sz="3600" b="0" smtClean="0"/>
              <a:t>В научных задачах </a:t>
            </a:r>
          </a:p>
        </p:txBody>
      </p:sp>
    </p:spTree>
  </p:cSld>
  <p:clrMapOvr>
    <a:masterClrMapping/>
  </p:clrMapOvr>
  <p:transition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1044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1044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1044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1044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44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44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044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44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44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044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044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044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044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044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044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450" grpId="0"/>
      <p:bldP spid="104451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0" y="-26988"/>
            <a:ext cx="9144000" cy="1155701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sz="3200" dirty="0"/>
              <a:t>Требования к личности педагога, занимающегося НИР</a:t>
            </a:r>
          </a:p>
        </p:txBody>
      </p:sp>
      <p:sp>
        <p:nvSpPr>
          <p:cNvPr id="79875" name="Rectangle 3"/>
          <p:cNvSpPr>
            <a:spLocks noGrp="1" noRot="1" noChangeArrowheads="1"/>
          </p:cNvSpPr>
          <p:nvPr>
            <p:ph idx="1"/>
          </p:nvPr>
        </p:nvSpPr>
        <p:spPr>
          <a:xfrm>
            <a:off x="0" y="1341438"/>
            <a:ext cx="9144000" cy="5400675"/>
          </a:xfrm>
        </p:spPr>
        <p:txBody>
          <a:bodyPr/>
          <a:lstStyle/>
          <a:p>
            <a:pPr marL="342900" indent="-342900">
              <a:buFont typeface="Arial" charset="0"/>
              <a:buBlip>
                <a:blip r:embed="rId2"/>
              </a:buBlip>
            </a:pPr>
            <a:r>
              <a:rPr lang="ru-RU" sz="2600" b="0" smtClean="0"/>
              <a:t>Педагог должен сам быть творческой личностью</a:t>
            </a:r>
          </a:p>
          <a:p>
            <a:pPr marL="342900" indent="-342900">
              <a:buFont typeface="Arial" charset="0"/>
              <a:buBlip>
                <a:blip r:embed="rId2"/>
              </a:buBlip>
            </a:pPr>
            <a:r>
              <a:rPr lang="ru-RU" sz="2600" b="0" smtClean="0"/>
              <a:t>Педагог должен постоянно заниматься самообразованием</a:t>
            </a:r>
          </a:p>
          <a:p>
            <a:pPr marL="342900" indent="-342900">
              <a:buFont typeface="Arial" charset="0"/>
              <a:buBlip>
                <a:blip r:embed="rId2"/>
              </a:buBlip>
            </a:pPr>
            <a:r>
              <a:rPr lang="ru-RU" sz="2600" b="0" smtClean="0"/>
              <a:t>Должен занимать активную педагогическую позицию, иметь собственное стремление к исследовательской деятельности</a:t>
            </a:r>
          </a:p>
          <a:p>
            <a:pPr marL="342900" indent="-342900">
              <a:buFont typeface="Arial" charset="0"/>
              <a:buBlip>
                <a:blip r:embed="rId2"/>
              </a:buBlip>
            </a:pPr>
            <a:r>
              <a:rPr lang="ru-RU" sz="2600" b="0" smtClean="0"/>
              <a:t>Должен уметь прогнозировать перспективу собственной деятельности, так и деятельности учащегося</a:t>
            </a:r>
          </a:p>
          <a:p>
            <a:pPr marL="342900" indent="-342900">
              <a:buFont typeface="Arial" charset="0"/>
              <a:buBlip>
                <a:blip r:embed="rId2"/>
              </a:buBlip>
            </a:pPr>
            <a:r>
              <a:rPr lang="ru-RU" sz="2600" b="0" smtClean="0"/>
              <a:t>Должен уметь налаживать партнерские формы общения с учащимися.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798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798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798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798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2000"/>
                                        <p:tgtEl>
                                          <p:spTgt spid="798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9875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Объект 1"/>
          <p:cNvSpPr>
            <a:spLocks noGrp="1"/>
          </p:cNvSpPr>
          <p:nvPr>
            <p:ph idx="1"/>
          </p:nvPr>
        </p:nvSpPr>
        <p:spPr>
          <a:xfrm>
            <a:off x="179388" y="5949950"/>
            <a:ext cx="8640762" cy="574675"/>
          </a:xfrm>
        </p:spPr>
        <p:txBody>
          <a:bodyPr/>
          <a:lstStyle/>
          <a:p>
            <a:pPr algn="ctr"/>
            <a:r>
              <a:rPr lang="en-US" smtClean="0">
                <a:hlinkClick r:id="rId2" invalidUrl="http:///"/>
              </a:rPr>
              <a:t>http://</a:t>
            </a:r>
            <a:r>
              <a:rPr lang="en-US" smtClean="0">
                <a:hlinkClick r:id="rId3"/>
              </a:rPr>
              <a:t>www.youtube.com/watch?v=WBEtUJmp05w</a:t>
            </a:r>
            <a:r>
              <a:rPr lang="ru-RU" smtClean="0"/>
              <a:t> </a:t>
            </a:r>
          </a:p>
        </p:txBody>
      </p:sp>
      <p:pic>
        <p:nvPicPr>
          <p:cNvPr id="24578" name="Picture 3"/>
          <p:cNvPicPr>
            <a:picLocks noChangeAspect="1" noChangeArrowheads="1"/>
          </p:cNvPicPr>
          <p:nvPr/>
        </p:nvPicPr>
        <p:blipFill>
          <a:blip r:embed="rId4"/>
          <a:srcRect l="19173" t="12839" r="18564" b="16980"/>
          <a:stretch>
            <a:fillRect/>
          </a:stretch>
        </p:blipFill>
        <p:spPr bwMode="auto">
          <a:xfrm>
            <a:off x="179388" y="549275"/>
            <a:ext cx="8640762" cy="5191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0" y="-26988"/>
            <a:ext cx="9144000" cy="1155701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sz="3200" dirty="0" smtClean="0"/>
              <a:t>Возможности </a:t>
            </a:r>
            <a:r>
              <a:rPr lang="en-US" sz="3200" dirty="0" smtClean="0"/>
              <a:t>EV3 </a:t>
            </a:r>
            <a:r>
              <a:rPr lang="ru-RU" sz="3200" dirty="0" smtClean="0"/>
              <a:t>для организации НИР</a:t>
            </a:r>
            <a:endParaRPr lang="ru-RU" sz="3200" dirty="0"/>
          </a:p>
        </p:txBody>
      </p:sp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2"/>
          <a:srcRect l="16931" t="19180" r="19978" b="1099"/>
          <a:stretch>
            <a:fillRect/>
          </a:stretch>
        </p:blipFill>
        <p:spPr bwMode="auto">
          <a:xfrm>
            <a:off x="323850" y="1312863"/>
            <a:ext cx="8208963" cy="5527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0" y="-26988"/>
            <a:ext cx="9144000" cy="1155701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sz="3200" dirty="0" smtClean="0"/>
              <a:t>Возможности </a:t>
            </a:r>
            <a:r>
              <a:rPr lang="en-US" sz="3200" dirty="0" smtClean="0"/>
              <a:t>EV3 </a:t>
            </a:r>
            <a:r>
              <a:rPr lang="ru-RU" sz="3200" dirty="0" smtClean="0"/>
              <a:t>для организации НИР</a:t>
            </a:r>
            <a:endParaRPr lang="ru-RU" sz="3200" dirty="0"/>
          </a:p>
        </p:txBody>
      </p:sp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2"/>
          <a:srcRect l="16931" t="19180" r="19978" b="1099"/>
          <a:stretch>
            <a:fillRect/>
          </a:stretch>
        </p:blipFill>
        <p:spPr bwMode="auto">
          <a:xfrm>
            <a:off x="323850" y="1312863"/>
            <a:ext cx="8208963" cy="5527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0" y="-26988"/>
            <a:ext cx="9144000" cy="1155701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sz="3200" dirty="0" smtClean="0"/>
              <a:t>Возможности </a:t>
            </a:r>
            <a:r>
              <a:rPr lang="en-US" sz="3200" dirty="0" smtClean="0"/>
              <a:t>EV3 </a:t>
            </a:r>
            <a:r>
              <a:rPr lang="ru-RU" sz="3200" dirty="0" smtClean="0"/>
              <a:t>для организации НИР</a:t>
            </a:r>
            <a:endParaRPr lang="ru-RU" sz="3200" dirty="0"/>
          </a:p>
        </p:txBody>
      </p:sp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2"/>
          <a:srcRect l="18208" t="11089" r="18541" b="7393"/>
          <a:stretch>
            <a:fillRect/>
          </a:stretch>
        </p:blipFill>
        <p:spPr bwMode="auto">
          <a:xfrm>
            <a:off x="468313" y="1184275"/>
            <a:ext cx="8229600" cy="5653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0" y="-26988"/>
            <a:ext cx="9144000" cy="1155701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sz="3200" dirty="0" smtClean="0"/>
              <a:t>Возможности </a:t>
            </a:r>
            <a:r>
              <a:rPr lang="en-US" sz="3200" dirty="0" smtClean="0"/>
              <a:t>EV3 </a:t>
            </a:r>
            <a:r>
              <a:rPr lang="ru-RU" sz="3200" dirty="0" smtClean="0"/>
              <a:t>для организации НИР</a:t>
            </a:r>
            <a:endParaRPr lang="ru-RU" sz="3200" dirty="0"/>
          </a:p>
        </p:txBody>
      </p:sp>
      <p:pic>
        <p:nvPicPr>
          <p:cNvPr id="28674" name="Picture 3"/>
          <p:cNvPicPr>
            <a:picLocks noChangeAspect="1" noChangeArrowheads="1"/>
          </p:cNvPicPr>
          <p:nvPr/>
        </p:nvPicPr>
        <p:blipFill>
          <a:blip r:embed="rId2"/>
          <a:srcRect l="17735" t="13435" r="19014" b="5943"/>
          <a:stretch>
            <a:fillRect/>
          </a:stretch>
        </p:blipFill>
        <p:spPr bwMode="auto">
          <a:xfrm>
            <a:off x="374650" y="1150938"/>
            <a:ext cx="8229600" cy="559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0" y="-26988"/>
            <a:ext cx="9144000" cy="1155701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sz="3200" dirty="0" smtClean="0"/>
              <a:t>Возможности </a:t>
            </a:r>
            <a:r>
              <a:rPr lang="en-US" sz="3200" dirty="0" smtClean="0"/>
              <a:t>EV3 </a:t>
            </a:r>
            <a:r>
              <a:rPr lang="ru-RU" sz="3200" dirty="0" smtClean="0"/>
              <a:t>для организации НИР</a:t>
            </a:r>
            <a:endParaRPr lang="ru-RU" sz="3200" dirty="0"/>
          </a:p>
        </p:txBody>
      </p:sp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2"/>
          <a:srcRect l="16292" t="13786" r="16624" b="8591"/>
          <a:stretch>
            <a:fillRect/>
          </a:stretch>
        </p:blipFill>
        <p:spPr bwMode="auto">
          <a:xfrm>
            <a:off x="107950" y="1474788"/>
            <a:ext cx="8728075" cy="5383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0" y="-26988"/>
            <a:ext cx="9144000" cy="1155701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sz="3200" dirty="0" smtClean="0"/>
              <a:t>Возможности </a:t>
            </a:r>
            <a:r>
              <a:rPr lang="en-US" sz="3200" dirty="0" smtClean="0"/>
              <a:t>EV3 </a:t>
            </a:r>
            <a:r>
              <a:rPr lang="ru-RU" sz="3200" dirty="0" smtClean="0"/>
              <a:t>для организации НИР</a:t>
            </a:r>
            <a:endParaRPr lang="ru-RU" sz="3200" dirty="0"/>
          </a:p>
        </p:txBody>
      </p:sp>
      <p:pic>
        <p:nvPicPr>
          <p:cNvPr id="30722" name="Picture 2"/>
          <p:cNvPicPr>
            <a:picLocks noChangeAspect="1" noChangeArrowheads="1"/>
          </p:cNvPicPr>
          <p:nvPr/>
        </p:nvPicPr>
        <p:blipFill>
          <a:blip r:embed="rId2"/>
          <a:srcRect l="17409" t="13786" r="17422" b="18182"/>
          <a:stretch>
            <a:fillRect/>
          </a:stretch>
        </p:blipFill>
        <p:spPr bwMode="auto">
          <a:xfrm>
            <a:off x="96838" y="1628775"/>
            <a:ext cx="8867775" cy="4933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0" y="-26988"/>
            <a:ext cx="9144000" cy="1155701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sz="3200" dirty="0" smtClean="0"/>
              <a:t>Возможности </a:t>
            </a:r>
            <a:r>
              <a:rPr lang="en-US" sz="3200" dirty="0" smtClean="0"/>
              <a:t>EV3 </a:t>
            </a:r>
            <a:r>
              <a:rPr lang="ru-RU" sz="3200" dirty="0" smtClean="0"/>
              <a:t>для организации НИР</a:t>
            </a:r>
            <a:endParaRPr lang="ru-RU" sz="3200" dirty="0"/>
          </a:p>
        </p:txBody>
      </p:sp>
      <p:pic>
        <p:nvPicPr>
          <p:cNvPr id="31746" name="Picture 2"/>
          <p:cNvPicPr>
            <a:picLocks noChangeAspect="1" noChangeArrowheads="1"/>
          </p:cNvPicPr>
          <p:nvPr/>
        </p:nvPicPr>
        <p:blipFill>
          <a:blip r:embed="rId2"/>
          <a:srcRect l="14536" t="16483" r="14708" b="5594"/>
          <a:stretch>
            <a:fillRect/>
          </a:stretch>
        </p:blipFill>
        <p:spPr bwMode="auto">
          <a:xfrm>
            <a:off x="34925" y="1441450"/>
            <a:ext cx="9109075" cy="540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3" name="Rectangle 3"/>
          <p:cNvSpPr>
            <a:spLocks noGrp="1" noChangeArrowheads="1"/>
          </p:cNvSpPr>
          <p:nvPr>
            <p:ph idx="1"/>
          </p:nvPr>
        </p:nvSpPr>
        <p:spPr>
          <a:xfrm>
            <a:off x="301625" y="692150"/>
            <a:ext cx="8540750" cy="5407025"/>
          </a:xfrm>
        </p:spPr>
        <p:txBody>
          <a:bodyPr/>
          <a:lstStyle/>
          <a:p>
            <a:pPr>
              <a:lnSpc>
                <a:spcPct val="90000"/>
              </a:lnSpc>
              <a:buFontTx/>
              <a:buNone/>
            </a:pPr>
            <a:r>
              <a:rPr lang="ru-RU" sz="3200" b="0" i="1" smtClean="0"/>
              <a:t>	Под </a:t>
            </a:r>
            <a:r>
              <a:rPr lang="ru-RU" sz="3200" i="1" smtClean="0"/>
              <a:t>исследовательской деятельностью</a:t>
            </a:r>
            <a:r>
              <a:rPr lang="ru-RU" sz="3200" smtClean="0"/>
              <a:t> </a:t>
            </a:r>
            <a:r>
              <a:rPr lang="ru-RU" sz="3200" b="0" smtClean="0"/>
              <a:t>понимается деятельность учащихся, связанная с решением творческой, исследовательской задачи с заранее неизвестным результатом (хотя бы для самого школьника - в отличие от практикума, служащего для иллюстрации тех или иных законов природы) и предполагающая наличие основных этапов, характерных для исследования в научной сфере. </a:t>
            </a:r>
          </a:p>
        </p:txBody>
      </p:sp>
    </p:spTree>
  </p:cSld>
  <p:clrMapOvr>
    <a:masterClrMapping/>
  </p:clrMapOvr>
  <p:transition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4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4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4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03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0" y="-26988"/>
            <a:ext cx="9144000" cy="1155701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sz="3200" dirty="0" smtClean="0"/>
              <a:t>Возможности </a:t>
            </a:r>
            <a:r>
              <a:rPr lang="en-US" sz="3200" dirty="0" smtClean="0"/>
              <a:t>EV3 </a:t>
            </a:r>
            <a:r>
              <a:rPr lang="ru-RU" sz="3200" dirty="0" smtClean="0"/>
              <a:t>для организации НИР</a:t>
            </a:r>
            <a:endParaRPr lang="ru-RU" sz="3200" dirty="0"/>
          </a:p>
        </p:txBody>
      </p:sp>
      <p:pic>
        <p:nvPicPr>
          <p:cNvPr id="32770" name="Picture 2"/>
          <p:cNvPicPr>
            <a:picLocks noChangeAspect="1" noChangeArrowheads="1"/>
          </p:cNvPicPr>
          <p:nvPr/>
        </p:nvPicPr>
        <p:blipFill>
          <a:blip r:embed="rId2"/>
          <a:srcRect l="14056" t="16483" r="14868"/>
          <a:stretch>
            <a:fillRect/>
          </a:stretch>
        </p:blipFill>
        <p:spPr bwMode="auto">
          <a:xfrm>
            <a:off x="15875" y="1268413"/>
            <a:ext cx="9004300" cy="563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0" y="-26988"/>
            <a:ext cx="9144000" cy="1155701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sz="3200" dirty="0" smtClean="0"/>
              <a:t>Возможности </a:t>
            </a:r>
            <a:r>
              <a:rPr lang="en-US" sz="3200" dirty="0" smtClean="0"/>
              <a:t>EV3 </a:t>
            </a:r>
            <a:r>
              <a:rPr lang="ru-RU" sz="3200" dirty="0" smtClean="0"/>
              <a:t>для организации НИР</a:t>
            </a:r>
            <a:endParaRPr lang="ru-RU" sz="3200" dirty="0"/>
          </a:p>
        </p:txBody>
      </p:sp>
      <p:pic>
        <p:nvPicPr>
          <p:cNvPr id="33794" name="Picture 2"/>
          <p:cNvPicPr>
            <a:picLocks noChangeAspect="1" noChangeArrowheads="1"/>
          </p:cNvPicPr>
          <p:nvPr/>
        </p:nvPicPr>
        <p:blipFill>
          <a:blip r:embed="rId2"/>
          <a:srcRect l="15652" t="15285" r="16943" b="11888"/>
          <a:stretch>
            <a:fillRect/>
          </a:stretch>
        </p:blipFill>
        <p:spPr bwMode="auto">
          <a:xfrm>
            <a:off x="34925" y="1628775"/>
            <a:ext cx="8858250" cy="5229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0" y="-26988"/>
            <a:ext cx="9144000" cy="1155701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sz="3200" dirty="0" smtClean="0"/>
              <a:t>Возможности </a:t>
            </a:r>
            <a:r>
              <a:rPr lang="en-US" sz="3200" dirty="0" smtClean="0"/>
              <a:t>EV3 </a:t>
            </a:r>
            <a:r>
              <a:rPr lang="ru-RU" sz="3200" dirty="0" smtClean="0"/>
              <a:t>для организации НИР</a:t>
            </a:r>
            <a:endParaRPr lang="ru-RU" sz="3200" dirty="0"/>
          </a:p>
        </p:txBody>
      </p:sp>
      <p:pic>
        <p:nvPicPr>
          <p:cNvPr id="34818" name="Picture 2"/>
          <p:cNvPicPr>
            <a:picLocks noChangeAspect="1" noChangeArrowheads="1"/>
          </p:cNvPicPr>
          <p:nvPr/>
        </p:nvPicPr>
        <p:blipFill>
          <a:blip r:embed="rId2"/>
          <a:srcRect l="15492" t="54987" r="16466" b="19679"/>
          <a:stretch>
            <a:fillRect/>
          </a:stretch>
        </p:blipFill>
        <p:spPr bwMode="auto">
          <a:xfrm>
            <a:off x="107950" y="5100638"/>
            <a:ext cx="8851900" cy="1757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19" name="Picture 2"/>
          <p:cNvPicPr>
            <a:picLocks noChangeAspect="1" noChangeArrowheads="1"/>
          </p:cNvPicPr>
          <p:nvPr/>
        </p:nvPicPr>
        <p:blipFill>
          <a:blip r:embed="rId2"/>
          <a:srcRect l="15492" t="14085" r="16466" b="52797"/>
          <a:stretch>
            <a:fillRect/>
          </a:stretch>
        </p:blipFill>
        <p:spPr bwMode="auto">
          <a:xfrm>
            <a:off x="-6350" y="1565275"/>
            <a:ext cx="8853488" cy="2295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20" name="Picture 3"/>
          <p:cNvPicPr>
            <a:picLocks noChangeAspect="1" noChangeArrowheads="1"/>
          </p:cNvPicPr>
          <p:nvPr/>
        </p:nvPicPr>
        <p:blipFill>
          <a:blip r:embed="rId3"/>
          <a:srcRect l="15688" t="25723" r="44888" b="21829"/>
          <a:stretch>
            <a:fillRect/>
          </a:stretch>
        </p:blipFill>
        <p:spPr bwMode="auto">
          <a:xfrm>
            <a:off x="227013" y="2684463"/>
            <a:ext cx="3408362" cy="2416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0" y="-26988"/>
            <a:ext cx="9144000" cy="1155701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sz="3200" dirty="0" smtClean="0"/>
              <a:t>Возможности </a:t>
            </a:r>
            <a:r>
              <a:rPr lang="en-US" sz="3200" dirty="0" smtClean="0"/>
              <a:t>EV3 </a:t>
            </a:r>
            <a:r>
              <a:rPr lang="ru-RU" sz="3200" dirty="0" smtClean="0"/>
              <a:t>для организации НИР</a:t>
            </a:r>
            <a:endParaRPr lang="ru-RU" sz="3200" dirty="0"/>
          </a:p>
        </p:txBody>
      </p:sp>
      <p:pic>
        <p:nvPicPr>
          <p:cNvPr id="35842" name="Picture 3"/>
          <p:cNvPicPr>
            <a:picLocks noChangeAspect="1" noChangeArrowheads="1"/>
          </p:cNvPicPr>
          <p:nvPr/>
        </p:nvPicPr>
        <p:blipFill>
          <a:blip r:embed="rId2"/>
          <a:srcRect l="19014" t="18831" r="19812" b="9241"/>
          <a:stretch>
            <a:fillRect/>
          </a:stretch>
        </p:blipFill>
        <p:spPr bwMode="auto">
          <a:xfrm>
            <a:off x="250825" y="1268413"/>
            <a:ext cx="8424863" cy="5278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7" name="Rectangle 3"/>
          <p:cNvSpPr>
            <a:spLocks noGrp="1" noChangeArrowheads="1"/>
          </p:cNvSpPr>
          <p:nvPr>
            <p:ph idx="1"/>
          </p:nvPr>
        </p:nvSpPr>
        <p:spPr>
          <a:xfrm>
            <a:off x="301625" y="692150"/>
            <a:ext cx="8540750" cy="5407025"/>
          </a:xfrm>
        </p:spPr>
        <p:txBody>
          <a:bodyPr rtlCol="0">
            <a:normAutofit lnSpcReduction="10000"/>
          </a:bodyPr>
          <a:lstStyle/>
          <a:p>
            <a:pPr fontAlgn="auto">
              <a:lnSpc>
                <a:spcPct val="90000"/>
              </a:lnSpc>
              <a:buFontTx/>
              <a:buNone/>
              <a:defRPr/>
            </a:pPr>
            <a:r>
              <a:rPr lang="ru-RU" sz="3200" b="0" dirty="0"/>
              <a:t>	</a:t>
            </a:r>
            <a:r>
              <a:rPr lang="ru-RU" sz="3200" i="1" dirty="0"/>
              <a:t>Цель</a:t>
            </a:r>
            <a:r>
              <a:rPr lang="ru-RU" sz="3200" b="0" i="1" dirty="0"/>
              <a:t> исследовательской деятельности</a:t>
            </a:r>
            <a:r>
              <a:rPr lang="ru-RU" sz="3200" b="0" dirty="0"/>
              <a:t> </a:t>
            </a:r>
            <a:r>
              <a:rPr lang="ru-RU" sz="3200" b="0" dirty="0" smtClean="0"/>
              <a:t>:</a:t>
            </a:r>
          </a:p>
          <a:p>
            <a:pPr marL="457200" indent="-457200" fontAlgn="auto">
              <a:lnSpc>
                <a:spcPct val="90000"/>
              </a:lnSpc>
              <a:buFontTx/>
              <a:buChar char="-"/>
              <a:defRPr/>
            </a:pPr>
            <a:r>
              <a:rPr lang="ru-RU" sz="3200" b="0" dirty="0" smtClean="0"/>
              <a:t>приобретение </a:t>
            </a:r>
            <a:r>
              <a:rPr lang="ru-RU" sz="3200" b="0" dirty="0"/>
              <a:t>учащимся </a:t>
            </a:r>
            <a:r>
              <a:rPr lang="ru-RU" sz="3200" b="0" dirty="0" smtClean="0"/>
              <a:t>опыта проведения </a:t>
            </a:r>
            <a:r>
              <a:rPr lang="ru-RU" sz="3200" b="0" dirty="0"/>
              <a:t>исследования как универсального способа </a:t>
            </a:r>
            <a:r>
              <a:rPr lang="ru-RU" sz="3200" b="0" dirty="0" smtClean="0"/>
              <a:t>познания и освоения </a:t>
            </a:r>
            <a:r>
              <a:rPr lang="ru-RU" sz="3200" b="0" dirty="0"/>
              <a:t>действительности, </a:t>
            </a:r>
            <a:endParaRPr lang="ru-RU" sz="3200" b="0" dirty="0" smtClean="0"/>
          </a:p>
          <a:p>
            <a:pPr marL="457200" indent="-457200" fontAlgn="auto">
              <a:lnSpc>
                <a:spcPct val="90000"/>
              </a:lnSpc>
              <a:buFontTx/>
              <a:buChar char="-"/>
              <a:defRPr/>
            </a:pPr>
            <a:r>
              <a:rPr lang="ru-RU" sz="3200" b="0" dirty="0" smtClean="0"/>
              <a:t>развитие </a:t>
            </a:r>
            <a:r>
              <a:rPr lang="ru-RU" sz="3200" b="0" dirty="0"/>
              <a:t>способности к исследовательскому </a:t>
            </a:r>
            <a:r>
              <a:rPr lang="ru-RU" sz="3200" b="0" dirty="0" smtClean="0"/>
              <a:t>мышлению, </a:t>
            </a:r>
          </a:p>
          <a:p>
            <a:pPr marL="457200" indent="-457200" fontAlgn="auto">
              <a:lnSpc>
                <a:spcPct val="90000"/>
              </a:lnSpc>
              <a:buFontTx/>
              <a:buChar char="-"/>
              <a:defRPr/>
            </a:pPr>
            <a:r>
              <a:rPr lang="ru-RU" sz="3200" b="0" dirty="0" smtClean="0"/>
              <a:t>активизация </a:t>
            </a:r>
            <a:r>
              <a:rPr lang="ru-RU" sz="3200" b="0" dirty="0"/>
              <a:t>личностной позиции учащегося в образовательном процессе на основе приобретения субъективно новых знаний </a:t>
            </a:r>
          </a:p>
        </p:txBody>
      </p:sp>
    </p:spTree>
  </p:cSld>
  <p:clrMapOvr>
    <a:masterClrMapping/>
  </p:clrMapOvr>
  <p:transition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34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34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34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34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34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34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034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34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34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034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34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34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3427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3"/>
          <p:cNvSpPr>
            <a:spLocks noGrp="1" noChangeArrowheads="1"/>
          </p:cNvSpPr>
          <p:nvPr>
            <p:ph idx="1"/>
          </p:nvPr>
        </p:nvSpPr>
        <p:spPr>
          <a:xfrm>
            <a:off x="0" y="908050"/>
            <a:ext cx="8842375" cy="5834063"/>
          </a:xfrm>
        </p:spPr>
        <p:txBody>
          <a:bodyPr/>
          <a:lstStyle/>
          <a:p>
            <a:pPr marL="342900" indent="-342900">
              <a:buFont typeface="Arial" charset="0"/>
              <a:buBlip>
                <a:blip r:embed="rId2"/>
              </a:buBlip>
            </a:pPr>
            <a:r>
              <a:rPr lang="ru-RU" sz="3600" b="0" smtClean="0">
                <a:cs typeface="Arial" charset="0"/>
              </a:rPr>
              <a:t>освоение способов решения проблем творческого и поискового характера,</a:t>
            </a:r>
          </a:p>
          <a:p>
            <a:pPr marL="342900" indent="-342900">
              <a:buFont typeface="Arial" charset="0"/>
              <a:buBlip>
                <a:blip r:embed="rId2"/>
              </a:buBlip>
            </a:pPr>
            <a:r>
              <a:rPr lang="ru-RU" sz="3600" b="0" smtClean="0">
                <a:cs typeface="Arial" charset="0"/>
              </a:rPr>
              <a:t>использование различных способов поиска, сбора, обработки, анализа, передачи информации,</a:t>
            </a:r>
          </a:p>
          <a:p>
            <a:pPr marL="342900" indent="-342900">
              <a:buFont typeface="Arial" charset="0"/>
              <a:buBlip>
                <a:blip r:embed="rId2"/>
              </a:buBlip>
            </a:pPr>
            <a:r>
              <a:rPr lang="ru-RU" sz="3600" b="0" smtClean="0">
                <a:cs typeface="Arial" charset="0"/>
              </a:rPr>
              <a:t>умение планировать, определять и оценивать эффективные способы достижения результата, </a:t>
            </a:r>
          </a:p>
        </p:txBody>
      </p:sp>
      <p:sp>
        <p:nvSpPr>
          <p:cNvPr id="3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0" y="-26988"/>
            <a:ext cx="9144000" cy="684213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dirty="0"/>
              <a:t>Формируемые компетенции</a:t>
            </a:r>
          </a:p>
        </p:txBody>
      </p:sp>
    </p:spTree>
  </p:cSld>
  <p:clrMapOvr>
    <a:masterClrMapping/>
  </p:clrMapOvr>
  <p:transition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0" y="152400"/>
            <a:ext cx="8964613" cy="612775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b="1" dirty="0"/>
              <a:t>Этап 1. Подготовительный</a:t>
            </a:r>
          </a:p>
        </p:txBody>
      </p:sp>
      <p:sp>
        <p:nvSpPr>
          <p:cNvPr id="92163" name="Rectangle 3"/>
          <p:cNvSpPr>
            <a:spLocks noGrp="1" noRot="1" noChangeArrowheads="1"/>
          </p:cNvSpPr>
          <p:nvPr>
            <p:ph idx="1"/>
          </p:nvPr>
        </p:nvSpPr>
        <p:spPr>
          <a:xfrm>
            <a:off x="0" y="1268413"/>
            <a:ext cx="8686800" cy="5256212"/>
          </a:xfrm>
        </p:spPr>
        <p:txBody>
          <a:bodyPr/>
          <a:lstStyle/>
          <a:p>
            <a:pPr marL="342900" indent="-342900">
              <a:buFont typeface="Arial" charset="0"/>
              <a:buBlip>
                <a:blip r:embed="rId2"/>
              </a:buBlip>
            </a:pPr>
            <a:r>
              <a:rPr lang="ru-RU" sz="3600" b="0" smtClean="0">
                <a:cs typeface="Arial" charset="0"/>
              </a:rPr>
              <a:t>Учащиеся изучают литературу, </a:t>
            </a:r>
          </a:p>
          <a:p>
            <a:pPr marL="342900" indent="-342900">
              <a:buFont typeface="Arial" charset="0"/>
              <a:buBlip>
                <a:blip r:embed="rId2"/>
              </a:buBlip>
            </a:pPr>
            <a:r>
              <a:rPr lang="ru-RU" sz="3600" b="0" smtClean="0">
                <a:cs typeface="Arial" charset="0"/>
              </a:rPr>
              <a:t>Занимаются сбором предварительных данных об объекте изучения, </a:t>
            </a:r>
          </a:p>
          <a:p>
            <a:pPr marL="342900" indent="-342900">
              <a:buFont typeface="Arial" charset="0"/>
              <a:buBlip>
                <a:blip r:embed="rId2"/>
              </a:buBlip>
            </a:pPr>
            <a:r>
              <a:rPr lang="ru-RU" sz="3600" b="0" smtClean="0">
                <a:cs typeface="Arial" charset="0"/>
              </a:rPr>
              <a:t>Подбирают методики и необходимое оборудование, 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92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92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62" grpId="0"/>
      <p:bldP spid="9216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301625" y="228600"/>
            <a:ext cx="8540750" cy="608013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b="1" dirty="0"/>
              <a:t>Этап 2. Экспериментальный</a:t>
            </a:r>
          </a:p>
        </p:txBody>
      </p:sp>
      <p:sp>
        <p:nvSpPr>
          <p:cNvPr id="93187" name="Rectangle 3"/>
          <p:cNvSpPr>
            <a:spLocks noGrp="1" noRot="1" noChangeArrowheads="1"/>
          </p:cNvSpPr>
          <p:nvPr>
            <p:ph idx="1"/>
          </p:nvPr>
        </p:nvSpPr>
        <p:spPr>
          <a:xfrm>
            <a:off x="323850" y="1412875"/>
            <a:ext cx="8496300" cy="5184775"/>
          </a:xfrm>
        </p:spPr>
        <p:txBody>
          <a:bodyPr/>
          <a:lstStyle/>
          <a:p>
            <a:pPr marL="342900" indent="-342900">
              <a:buFont typeface="Arial" charset="0"/>
              <a:buBlip>
                <a:blip r:embed="rId2"/>
              </a:buBlip>
            </a:pPr>
            <a:r>
              <a:rPr lang="ru-RU" sz="3600" b="0" smtClean="0">
                <a:cs typeface="Arial" charset="0"/>
              </a:rPr>
              <a:t> Учащиеся проводят системные наблюдения, </a:t>
            </a:r>
          </a:p>
          <a:p>
            <a:pPr marL="342900" indent="-342900">
              <a:buFont typeface="Arial" charset="0"/>
              <a:buBlip>
                <a:blip r:embed="rId2"/>
              </a:buBlip>
            </a:pPr>
            <a:r>
              <a:rPr lang="ru-RU" sz="3600" b="0" smtClean="0">
                <a:cs typeface="Arial" charset="0"/>
              </a:rPr>
              <a:t>Занимаются сбором эмпирической информации (наблюдение и эксперимент с фиксацией данных).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931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931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3186" grpId="0"/>
      <p:bldP spid="9318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301625" y="228600"/>
            <a:ext cx="8540750" cy="703263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b="1" dirty="0"/>
              <a:t>Этап </a:t>
            </a:r>
            <a:r>
              <a:rPr lang="ru-RU" b="1" dirty="0" smtClean="0"/>
              <a:t>3. </a:t>
            </a:r>
            <a:r>
              <a:rPr lang="ru-RU" b="1" dirty="0"/>
              <a:t>Аналитический</a:t>
            </a:r>
          </a:p>
        </p:txBody>
      </p:sp>
      <p:sp>
        <p:nvSpPr>
          <p:cNvPr id="95235" name="Rectangle 3"/>
          <p:cNvSpPr>
            <a:spLocks noGrp="1" noRot="1" noChangeArrowheads="1"/>
          </p:cNvSpPr>
          <p:nvPr>
            <p:ph idx="1"/>
          </p:nvPr>
        </p:nvSpPr>
        <p:spPr>
          <a:xfrm>
            <a:off x="179388" y="1412875"/>
            <a:ext cx="8640762" cy="4608513"/>
          </a:xfrm>
        </p:spPr>
        <p:txBody>
          <a:bodyPr rtlCol="0">
            <a:noAutofit/>
          </a:bodyPr>
          <a:lstStyle/>
          <a:p>
            <a:pPr marL="342900" indent="-342900" fontAlgn="auto">
              <a:buFont typeface="Arial" pitchFamily="34" charset="0"/>
              <a:buBlip>
                <a:blip r:embed="rId2"/>
              </a:buBlip>
              <a:defRPr/>
            </a:pPr>
            <a:r>
              <a:rPr lang="ru-RU" sz="3600" b="0" dirty="0" smtClean="0">
                <a:cs typeface="Arial" pitchFamily="34" charset="0"/>
              </a:rPr>
              <a:t>Систематизация данных (составление таблиц, </a:t>
            </a:r>
            <a:r>
              <a:rPr lang="ru-RU" sz="3600" b="0" dirty="0">
                <a:cs typeface="Arial" pitchFamily="34" charset="0"/>
              </a:rPr>
              <a:t>построение диаграмм</a:t>
            </a:r>
            <a:r>
              <a:rPr lang="ru-RU" sz="3600" b="0" dirty="0" smtClean="0">
                <a:cs typeface="Arial" pitchFamily="34" charset="0"/>
              </a:rPr>
              <a:t>, графиков). </a:t>
            </a:r>
            <a:endParaRPr lang="ru-RU" sz="3600" b="0" dirty="0">
              <a:cs typeface="Arial" pitchFamily="34" charset="0"/>
            </a:endParaRPr>
          </a:p>
          <a:p>
            <a:pPr marL="342900" indent="-342900" fontAlgn="auto">
              <a:buFont typeface="Arial" pitchFamily="34" charset="0"/>
              <a:buBlip>
                <a:blip r:embed="rId2"/>
              </a:buBlip>
              <a:defRPr/>
            </a:pPr>
            <a:r>
              <a:rPr lang="ru-RU" sz="3600" b="0" dirty="0" smtClean="0">
                <a:cs typeface="Arial" pitchFamily="34" charset="0"/>
              </a:rPr>
              <a:t>Проведение математической обработки </a:t>
            </a:r>
            <a:r>
              <a:rPr lang="ru-RU" sz="3600" b="0" dirty="0">
                <a:cs typeface="Arial" pitchFamily="34" charset="0"/>
              </a:rPr>
              <a:t>результатов, </a:t>
            </a:r>
          </a:p>
          <a:p>
            <a:pPr marL="342900" indent="-342900" fontAlgn="auto">
              <a:buFont typeface="Arial" pitchFamily="34" charset="0"/>
              <a:buBlip>
                <a:blip r:embed="rId2"/>
              </a:buBlip>
              <a:defRPr/>
            </a:pPr>
            <a:r>
              <a:rPr lang="ru-RU" sz="3600" b="0" dirty="0" smtClean="0">
                <a:cs typeface="Arial" pitchFamily="34" charset="0"/>
              </a:rPr>
              <a:t>Выявление причинно-следственных </a:t>
            </a:r>
            <a:r>
              <a:rPr lang="ru-RU" sz="3600" b="0" dirty="0">
                <a:cs typeface="Arial" pitchFamily="34" charset="0"/>
              </a:rPr>
              <a:t>связей</a:t>
            </a:r>
            <a:r>
              <a:rPr lang="ru-RU" sz="3600" b="0" dirty="0" smtClean="0">
                <a:cs typeface="Arial" pitchFamily="34" charset="0"/>
              </a:rPr>
              <a:t>, закономерностей</a:t>
            </a:r>
            <a:r>
              <a:rPr lang="ru-RU" sz="3600" b="0" dirty="0">
                <a:cs typeface="Arial" pitchFamily="34" charset="0"/>
              </a:rPr>
              <a:t>, </a:t>
            </a:r>
          </a:p>
          <a:p>
            <a:pPr fontAlgn="auto">
              <a:buFont typeface="Arial" pitchFamily="34" charset="0"/>
              <a:buNone/>
              <a:defRPr/>
            </a:pPr>
            <a:endParaRPr lang="ru-RU" sz="3600" b="0" dirty="0">
              <a:cs typeface="Arial" pitchFamily="34" charset="0"/>
            </a:endParaRPr>
          </a:p>
          <a:p>
            <a:pPr fontAlgn="auto">
              <a:buFont typeface="Arial" pitchFamily="34" charset="0"/>
              <a:buNone/>
              <a:defRPr/>
            </a:pPr>
            <a:endParaRPr lang="ru-RU" sz="1600" dirty="0"/>
          </a:p>
          <a:p>
            <a:pPr fontAlgn="auto">
              <a:buFontTx/>
              <a:buNone/>
              <a:defRPr/>
            </a:pPr>
            <a:endParaRPr lang="ru-RU" sz="1600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952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95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5234" grpId="0"/>
      <p:bldP spid="9523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0" y="349250"/>
            <a:ext cx="9144000" cy="703263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b="1" dirty="0"/>
              <a:t>Этап </a:t>
            </a:r>
            <a:r>
              <a:rPr lang="ru-RU" b="1" dirty="0" smtClean="0"/>
              <a:t>4. Отчетный (описательный)</a:t>
            </a:r>
            <a:endParaRPr lang="ru-RU" b="1" dirty="0"/>
          </a:p>
        </p:txBody>
      </p:sp>
      <p:sp>
        <p:nvSpPr>
          <p:cNvPr id="96259" name="Rectangle 3"/>
          <p:cNvSpPr>
            <a:spLocks noGrp="1" noRot="1" noChangeArrowheads="1"/>
          </p:cNvSpPr>
          <p:nvPr>
            <p:ph idx="1"/>
          </p:nvPr>
        </p:nvSpPr>
        <p:spPr>
          <a:xfrm>
            <a:off x="179388" y="1125538"/>
            <a:ext cx="8785225" cy="5616575"/>
          </a:xfrm>
        </p:spPr>
        <p:txBody>
          <a:bodyPr rtlCol="0">
            <a:normAutofit fontScale="92500"/>
          </a:bodyPr>
          <a:lstStyle/>
          <a:p>
            <a:pPr marL="342900" indent="-342900" fontAlgn="auto">
              <a:lnSpc>
                <a:spcPct val="90000"/>
              </a:lnSpc>
              <a:buFont typeface="Arial" pitchFamily="34" charset="0"/>
              <a:buBlip>
                <a:blip r:embed="rId2"/>
              </a:buBlip>
              <a:defRPr/>
            </a:pPr>
            <a:r>
              <a:rPr lang="ru-RU" sz="3900" b="0" dirty="0" smtClean="0">
                <a:cs typeface="Arial" pitchFamily="34" charset="0"/>
              </a:rPr>
              <a:t>Подготовка отчета по результатам исследовательской работы:</a:t>
            </a:r>
            <a:endParaRPr lang="ru-RU" sz="3900" b="0" dirty="0">
              <a:cs typeface="Arial" pitchFamily="34" charset="0"/>
            </a:endParaRPr>
          </a:p>
          <a:p>
            <a:pPr lvl="1" indent="0" fontAlgn="auto">
              <a:lnSpc>
                <a:spcPct val="90000"/>
              </a:lnSpc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3900" dirty="0" smtClean="0">
                <a:cs typeface="Arial" pitchFamily="34" charset="0"/>
              </a:rPr>
              <a:t>- описание методологии,</a:t>
            </a:r>
            <a:endParaRPr lang="ru-RU" sz="3900" dirty="0">
              <a:cs typeface="Arial" pitchFamily="34" charset="0"/>
            </a:endParaRPr>
          </a:p>
          <a:p>
            <a:pPr lvl="1" indent="0" fontAlgn="auto">
              <a:lnSpc>
                <a:spcPct val="90000"/>
              </a:lnSpc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3900" dirty="0" smtClean="0">
                <a:cs typeface="Arial" pitchFamily="34" charset="0"/>
              </a:rPr>
              <a:t>- описание экспериментальной части (методик </a:t>
            </a:r>
            <a:r>
              <a:rPr lang="ru-RU" sz="3900" dirty="0">
                <a:cs typeface="Arial" pitchFamily="34" charset="0"/>
              </a:rPr>
              <a:t>исследования, постановки эксперимента, изложение результатов, использование и комментарий чертежей, диаграмм, таблиц, фотографий</a:t>
            </a:r>
            <a:r>
              <a:rPr lang="ru-RU" sz="3900" dirty="0" smtClean="0">
                <a:cs typeface="Arial" pitchFamily="34" charset="0"/>
              </a:rPr>
              <a:t>),</a:t>
            </a:r>
            <a:endParaRPr lang="ru-RU" sz="3900" dirty="0">
              <a:cs typeface="Arial" pitchFamily="34" charset="0"/>
            </a:endParaRPr>
          </a:p>
          <a:p>
            <a:pPr fontAlgn="auto">
              <a:lnSpc>
                <a:spcPct val="90000"/>
              </a:lnSpc>
              <a:buFont typeface="Arial" pitchFamily="34" charset="0"/>
              <a:buNone/>
              <a:defRPr/>
            </a:pPr>
            <a:r>
              <a:rPr lang="ru-RU" sz="3900" b="0" dirty="0" smtClean="0">
                <a:cs typeface="Arial" pitchFamily="34" charset="0"/>
              </a:rPr>
              <a:t>    - выводы </a:t>
            </a:r>
            <a:r>
              <a:rPr lang="ru-RU" sz="3900" b="0" dirty="0">
                <a:cs typeface="Arial" pitchFamily="34" charset="0"/>
              </a:rPr>
              <a:t>и предложения по </a:t>
            </a:r>
            <a:r>
              <a:rPr lang="ru-RU" sz="3900" b="0" dirty="0" smtClean="0">
                <a:cs typeface="Arial" pitchFamily="34" charset="0"/>
              </a:rPr>
              <a:t>работе</a:t>
            </a:r>
            <a:r>
              <a:rPr lang="ru-RU" sz="3900" b="0" dirty="0">
                <a:cs typeface="Arial" pitchFamily="34" charset="0"/>
              </a:rPr>
              <a:t>.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962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962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6258" grpId="0"/>
      <p:bldP spid="9625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468313" y="0"/>
            <a:ext cx="8229600" cy="114300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b="1" dirty="0"/>
              <a:t>Этап </a:t>
            </a:r>
            <a:r>
              <a:rPr lang="ru-RU" b="1" dirty="0" smtClean="0"/>
              <a:t>5. презентационный</a:t>
            </a:r>
            <a:endParaRPr lang="ru-RU" b="1" dirty="0"/>
          </a:p>
        </p:txBody>
      </p:sp>
      <p:sp>
        <p:nvSpPr>
          <p:cNvPr id="97283" name="Rectangle 3"/>
          <p:cNvSpPr>
            <a:spLocks noGrp="1" noRot="1" noChangeArrowheads="1"/>
          </p:cNvSpPr>
          <p:nvPr>
            <p:ph idx="1"/>
          </p:nvPr>
        </p:nvSpPr>
        <p:spPr>
          <a:xfrm>
            <a:off x="107950" y="1484313"/>
            <a:ext cx="8785225" cy="3673475"/>
          </a:xfrm>
        </p:spPr>
        <p:txBody>
          <a:bodyPr rtlCol="0">
            <a:normAutofit/>
          </a:bodyPr>
          <a:lstStyle/>
          <a:p>
            <a:pPr marL="342900" indent="-342900" fontAlgn="auto">
              <a:lnSpc>
                <a:spcPct val="90000"/>
              </a:lnSpc>
              <a:buFont typeface="Arial" pitchFamily="34" charset="0"/>
              <a:buBlip>
                <a:blip r:embed="rId2"/>
              </a:buBlip>
              <a:defRPr/>
            </a:pPr>
            <a:r>
              <a:rPr lang="ru-RU" sz="3600" dirty="0" smtClean="0"/>
              <a:t> </a:t>
            </a:r>
            <a:r>
              <a:rPr lang="ru-RU" sz="3600" b="0" dirty="0" smtClean="0">
                <a:cs typeface="Arial" pitchFamily="34" charset="0"/>
              </a:rPr>
              <a:t>Публичное </a:t>
            </a:r>
            <a:r>
              <a:rPr lang="ru-RU" sz="3600" b="0" dirty="0">
                <a:cs typeface="Arial" pitchFamily="34" charset="0"/>
              </a:rPr>
              <a:t>представление результатов </a:t>
            </a:r>
            <a:r>
              <a:rPr lang="ru-RU" sz="3600" b="0" dirty="0" smtClean="0">
                <a:cs typeface="Arial" pitchFamily="34" charset="0"/>
              </a:rPr>
              <a:t>исследования:</a:t>
            </a:r>
            <a:r>
              <a:rPr lang="ru-RU" sz="3600" b="0" dirty="0">
                <a:cs typeface="Arial" pitchFamily="34" charset="0"/>
              </a:rPr>
              <a:t>	</a:t>
            </a:r>
          </a:p>
          <a:p>
            <a:pPr fontAlgn="auto">
              <a:lnSpc>
                <a:spcPct val="90000"/>
              </a:lnSpc>
              <a:buFont typeface="Arial" pitchFamily="34" charset="0"/>
              <a:buNone/>
              <a:defRPr/>
            </a:pPr>
            <a:r>
              <a:rPr lang="ru-RU" sz="3600" b="0" dirty="0" smtClean="0">
                <a:cs typeface="Arial" pitchFamily="34" charset="0"/>
              </a:rPr>
              <a:t>	- участие в НПК,</a:t>
            </a:r>
          </a:p>
          <a:p>
            <a:pPr fontAlgn="auto">
              <a:lnSpc>
                <a:spcPct val="90000"/>
              </a:lnSpc>
              <a:buFont typeface="Arial" pitchFamily="34" charset="0"/>
              <a:buNone/>
              <a:defRPr/>
            </a:pPr>
            <a:r>
              <a:rPr lang="ru-RU" sz="3600" b="0" dirty="0">
                <a:cs typeface="Arial" pitchFamily="34" charset="0"/>
              </a:rPr>
              <a:t>	</a:t>
            </a:r>
            <a:r>
              <a:rPr lang="ru-RU" sz="3600" b="0" dirty="0" smtClean="0">
                <a:cs typeface="Arial" pitchFamily="34" charset="0"/>
              </a:rPr>
              <a:t>- </a:t>
            </a:r>
            <a:r>
              <a:rPr lang="ru-RU" sz="3600" b="0" dirty="0">
                <a:cs typeface="Arial" pitchFamily="34" charset="0"/>
              </a:rPr>
              <a:t>участие </a:t>
            </a:r>
            <a:r>
              <a:rPr lang="ru-RU" sz="3600" b="0" dirty="0" smtClean="0">
                <a:cs typeface="Arial" pitchFamily="34" charset="0"/>
              </a:rPr>
              <a:t>в выставках, конкурсах,</a:t>
            </a:r>
          </a:p>
          <a:p>
            <a:pPr fontAlgn="auto">
              <a:lnSpc>
                <a:spcPct val="90000"/>
              </a:lnSpc>
              <a:buFont typeface="Arial" pitchFamily="34" charset="0"/>
              <a:buNone/>
              <a:defRPr/>
            </a:pPr>
            <a:r>
              <a:rPr lang="ru-RU" sz="3600" b="0" dirty="0">
                <a:cs typeface="Arial" pitchFamily="34" charset="0"/>
              </a:rPr>
              <a:t>	</a:t>
            </a:r>
            <a:r>
              <a:rPr lang="ru-RU" sz="3600" b="0" dirty="0" smtClean="0">
                <a:cs typeface="Arial" pitchFamily="34" charset="0"/>
              </a:rPr>
              <a:t>- публикация.</a:t>
            </a:r>
            <a:endParaRPr lang="ru-RU" sz="3600" b="0" dirty="0">
              <a:cs typeface="Arial" pitchFamily="34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972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972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282" grpId="0"/>
      <p:bldP spid="97283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Главная">
  <a:themeElements>
    <a:clrScheme name="Главная">
      <a:dk1>
        <a:srgbClr val="000000"/>
      </a:dk1>
      <a:lt1>
        <a:srgbClr val="FFFFFF"/>
      </a:lt1>
      <a:dk2>
        <a:srgbClr val="D1282E"/>
      </a:dk2>
      <a:lt2>
        <a:srgbClr val="C8C8B1"/>
      </a:lt2>
      <a:accent1>
        <a:srgbClr val="7A7A7A"/>
      </a:accent1>
      <a:accent2>
        <a:srgbClr val="F5C201"/>
      </a:accent2>
      <a:accent3>
        <a:srgbClr val="526DB0"/>
      </a:accent3>
      <a:accent4>
        <a:srgbClr val="989AAC"/>
      </a:accent4>
      <a:accent5>
        <a:srgbClr val="DC5924"/>
      </a:accent5>
      <a:accent6>
        <a:srgbClr val="B4B392"/>
      </a:accent6>
      <a:hlink>
        <a:srgbClr val="CC9900"/>
      </a:hlink>
      <a:folHlink>
        <a:srgbClr val="969696"/>
      </a:folHlink>
    </a:clrScheme>
    <a:fontScheme name="Главная">
      <a:majorFont>
        <a:latin typeface="Arial Black"/>
        <a:ea typeface=""/>
        <a:cs typeface=""/>
        <a:font script="Jpan" typeface="ＭＳ Ｐゴシック"/>
        <a:font script="Hang" typeface="HY견고딕"/>
        <a:font script="Hans" typeface="微软雅黑"/>
        <a:font script="Hant" typeface="微軟正黑體"/>
        <a:font script="Arab" typeface="Tahoma"/>
        <a:font script="Hebr" typeface="Ta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Главная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250000"/>
              </a:schemeClr>
            </a:gs>
            <a:gs pos="35000">
              <a:schemeClr val="phClr">
                <a:tint val="47000"/>
                <a:satMod val="275000"/>
              </a:schemeClr>
            </a:gs>
            <a:gs pos="100000">
              <a:schemeClr val="phClr">
                <a:tint val="25000"/>
                <a:satMod val="300000"/>
              </a:schemeClr>
            </a:gs>
          </a:gsLst>
          <a:lin ang="16200000" scaled="1"/>
        </a:gradFill>
        <a:solidFill>
          <a:schemeClr val="phClr">
            <a:satMod val="110000"/>
          </a:schemeClr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4127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9999" dist="23000" algn="bl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19050" algn="bl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l"/>
          </a:scene3d>
          <a:sp3d prstMaterial="plastic">
            <a:bevelT w="38100" h="31750"/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6000"/>
              </a:schemeClr>
              <a:schemeClr val="phClr">
                <a:shade val="94000"/>
              </a:schemeClr>
            </a:duotone>
          </a:blip>
          <a:tile tx="0" ty="0" sx="100000" sy="100000" flip="none" algn="tl"/>
        </a:blipFill>
        <a:gradFill rotWithShape="1">
          <a:gsLst>
            <a:gs pos="0">
              <a:schemeClr val="phClr">
                <a:tint val="84000"/>
                <a:satMod val="110000"/>
              </a:schemeClr>
            </a:gs>
            <a:gs pos="44000">
              <a:schemeClr val="phClr">
                <a:tint val="93000"/>
                <a:satMod val="115000"/>
              </a:schemeClr>
            </a:gs>
            <a:gs pos="100000">
              <a:schemeClr val="phClr">
                <a:tint val="100000"/>
                <a:shade val="59000"/>
                <a:satMod val="120000"/>
              </a:schemeClr>
            </a:gs>
          </a:gsLst>
          <a:path path="circle">
            <a:fillToRect l="40000" t="60000" r="60000" b="4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471</TotalTime>
  <Words>348</Words>
  <Application>Microsoft Office PowerPoint</Application>
  <PresentationFormat>Экран (4:3)</PresentationFormat>
  <Paragraphs>56</Paragraphs>
  <Slides>23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Шаблон оформления</vt:lpstr>
      </vt:variant>
      <vt:variant>
        <vt:i4>3</vt:i4>
      </vt:variant>
      <vt:variant>
        <vt:lpstr>Заголовки слайдов</vt:lpstr>
      </vt:variant>
      <vt:variant>
        <vt:i4>23</vt:i4>
      </vt:variant>
    </vt:vector>
  </HeadingPairs>
  <TitlesOfParts>
    <vt:vector size="30" baseType="lpstr">
      <vt:lpstr>Tahoma</vt:lpstr>
      <vt:lpstr>Arial</vt:lpstr>
      <vt:lpstr>Arial Black</vt:lpstr>
      <vt:lpstr>Calibri</vt:lpstr>
      <vt:lpstr>Главная</vt:lpstr>
      <vt:lpstr>Главная</vt:lpstr>
      <vt:lpstr>Главная</vt:lpstr>
      <vt:lpstr>НАУЧНО-ИССЛЕДОВАТЕЛЬСКАЯ ДЕЯТЕЛЬНОСТЬ ШКОЛЬНИКОВ</vt:lpstr>
      <vt:lpstr>Слайд 2</vt:lpstr>
      <vt:lpstr>Слайд 3</vt:lpstr>
      <vt:lpstr>ФОРМИРУЕМЫЕ КОМПЕТЕНЦИИ</vt:lpstr>
      <vt:lpstr>ЭТАП 1. ПОДГОТОВИТЕЛЬНЫЙ</vt:lpstr>
      <vt:lpstr>ЭТАП 2. ЭКСПЕРИМЕНТАЛЬНЫЙ</vt:lpstr>
      <vt:lpstr>ЭТАП 3. АНАЛИТИЧЕСКИЙ</vt:lpstr>
      <vt:lpstr>ЭТАП 4. ОТЧЕТНЫЙ (ОПИСАТЕЛЬНЫЙ)</vt:lpstr>
      <vt:lpstr>ЭТАП 5. ПРЕЗЕНТАЦИОННЫЙ</vt:lpstr>
      <vt:lpstr>КЛАССИФИКАЦИЯ ЗАДАЧ ПО СЛОЖНОСТИ </vt:lpstr>
      <vt:lpstr>ТРЕБОВАНИЯ К ЛИЧНОСТИ ПЕДАГОГА, ЗАНИМАЮЩЕГОСЯ НИР</vt:lpstr>
      <vt:lpstr>Слайд 12</vt:lpstr>
      <vt:lpstr>ВОЗМОЖНОСТИ EV3 ДЛЯ ОРГАНИЗАЦИИ НИР</vt:lpstr>
      <vt:lpstr>ВОЗМОЖНОСТИ EV3 ДЛЯ ОРГАНИЗАЦИИ НИР</vt:lpstr>
      <vt:lpstr>ВОЗМОЖНОСТИ EV3 ДЛЯ ОРГАНИЗАЦИИ НИР</vt:lpstr>
      <vt:lpstr>ВОЗМОЖНОСТИ EV3 ДЛЯ ОРГАНИЗАЦИИ НИР</vt:lpstr>
      <vt:lpstr>ВОЗМОЖНОСТИ EV3 ДЛЯ ОРГАНИЗАЦИИ НИР</vt:lpstr>
      <vt:lpstr>ВОЗМОЖНОСТИ EV3 ДЛЯ ОРГАНИЗАЦИИ НИР</vt:lpstr>
      <vt:lpstr>ВОЗМОЖНОСТИ EV3 ДЛЯ ОРГАНИЗАЦИИ НИР</vt:lpstr>
      <vt:lpstr>ВОЗМОЖНОСТИ EV3 ДЛЯ ОРГАНИЗАЦИИ НИР</vt:lpstr>
      <vt:lpstr>ВОЗМОЖНОСТИ EV3 ДЛЯ ОРГАНИЗАЦИИ НИР</vt:lpstr>
      <vt:lpstr>ВОЗМОЖНОСТИ EV3 ДЛЯ ОРГАНИЗАЦИИ НИР</vt:lpstr>
      <vt:lpstr>ВОЗМОЖНОСТИ EV3 ДЛЯ ОРГАНИЗАЦИИ НИР</vt:lpstr>
    </vt:vector>
  </TitlesOfParts>
  <Company>Дом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Научно-исследовательская работа в школе</dc:title>
  <dc:creator>Надежда</dc:creator>
  <cp:lastModifiedBy>admin</cp:lastModifiedBy>
  <cp:revision>33</cp:revision>
  <dcterms:created xsi:type="dcterms:W3CDTF">2007-01-10T13:20:00Z</dcterms:created>
  <dcterms:modified xsi:type="dcterms:W3CDTF">2017-03-24T07:19:11Z</dcterms:modified>
</cp:coreProperties>
</file>