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8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295BF-11C5-4BF7-874E-D105444199BB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83867A1-61BA-45A2-83EC-8E9C6C2EE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3562C-D613-4E9B-9DAD-B0E2594F0150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80B5D-01A7-4CCA-9E30-1AB6EDCE1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F506-478F-4F88-8BFB-8246FFE2A005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3B91-A31C-49B3-96BD-67B4DFDBC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C5CD-9CAB-4475-852E-BB701E7C91AB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692D8-0896-4B5C-874A-2C6D7D807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F9DAA-58FB-4BD8-B6A9-D4C80DF84FD3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70A7F-6B49-4AE3-8FD8-50792321B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F63A-0C39-4D99-B4DD-212CD3B407D9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5D7B-30FB-41E3-A0EF-861628D94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EC6A5-7E75-44B0-89E5-5AF9BBA1AAC5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78DE7-9F54-4283-9ED0-7E5E1D89F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363F-6370-4F8C-9ACD-DFDACCAAE109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DEBE-A1D1-4940-B34C-98DF30E64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1537-5A53-4C70-B58B-2CF53FB960F8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F0CD3-E9BE-4279-93B0-DB94A45E3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22390-94F2-42C1-B7AA-4B1F082BADA6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58203-CEED-4720-8942-1C4BDAE90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59D7-6E07-4919-9CF8-A5E454934C96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A4F7-6118-44F9-B981-8D5BA0582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BC56E9C1-BE11-4340-8C10-5D11730DE3E1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86016CE1-00ED-47D7-9670-116D24B12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33" r:id="rId8"/>
    <p:sldLayoutId id="2147483734" r:id="rId9"/>
    <p:sldLayoutId id="2147483725" r:id="rId10"/>
    <p:sldLayoutId id="21474837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1042988" y="1125538"/>
            <a:ext cx="6965950" cy="1798637"/>
          </a:xfrm>
        </p:spPr>
        <p:txBody>
          <a:bodyPr/>
          <a:lstStyle/>
          <a:p>
            <a:r>
              <a:rPr lang="en-US" b="1" smtClean="0"/>
              <a:t>STEM – </a:t>
            </a:r>
            <a:r>
              <a:rPr lang="ru-RU" b="1" smtClean="0"/>
              <a:t>образование</a:t>
            </a:r>
            <a:br>
              <a:rPr lang="ru-RU" b="1" smtClean="0"/>
            </a:br>
            <a:r>
              <a:rPr lang="ru-RU" b="1" smtClean="0"/>
              <a:t>и робототехника</a:t>
            </a:r>
          </a:p>
        </p:txBody>
      </p:sp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500563" y="3429000"/>
            <a:ext cx="3743325" cy="2952750"/>
          </a:xfrm>
        </p:spPr>
        <p:txBody>
          <a:bodyPr/>
          <a:lstStyle/>
          <a:p>
            <a:r>
              <a:rPr lang="ru-RU" smtClean="0"/>
              <a:t>Филипповская Е.В.</a:t>
            </a:r>
          </a:p>
          <a:p>
            <a:r>
              <a:rPr lang="ru-RU" smtClean="0"/>
              <a:t>Хотеева Т.С.</a:t>
            </a:r>
          </a:p>
          <a:p>
            <a:r>
              <a:rPr lang="ru-RU" smtClean="0"/>
              <a:t>Субота Е.Ю.</a:t>
            </a:r>
          </a:p>
          <a:p>
            <a:r>
              <a:rPr lang="ru-RU" smtClean="0"/>
              <a:t>Бабаева Н.А.</a:t>
            </a:r>
          </a:p>
          <a:p>
            <a:r>
              <a:rPr lang="ru-RU" smtClean="0"/>
              <a:t>Грушко Н.В</a:t>
            </a:r>
          </a:p>
          <a:p>
            <a:r>
              <a:rPr lang="ru-RU" smtClean="0"/>
              <a:t>Седельников А.С</a:t>
            </a:r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55875" y="3494088"/>
            <a:ext cx="2016125" cy="5762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 smtClean="0"/>
              <a:t>Выполнили: 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Принципы </a:t>
            </a:r>
            <a:r>
              <a:rPr lang="en-US" b="1" dirty="0" smtClean="0"/>
              <a:t>STEM</a:t>
            </a:r>
            <a:r>
              <a:rPr lang="ru-RU" b="1" dirty="0" smtClean="0"/>
              <a:t> - образования</a:t>
            </a:r>
            <a:endParaRPr lang="ru-RU" b="1" dirty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Интегративность обучения</a:t>
            </a:r>
          </a:p>
          <a:p>
            <a:r>
              <a:rPr lang="ru-RU" smtClean="0"/>
              <a:t>Индивидуализация выстраивания системы знаний</a:t>
            </a:r>
          </a:p>
          <a:p>
            <a:r>
              <a:rPr lang="ru-RU" smtClean="0"/>
              <a:t>Приоритет процесса понимания</a:t>
            </a:r>
          </a:p>
          <a:p>
            <a:r>
              <a:rPr lang="ru-RU" smtClean="0"/>
              <a:t>Баланс между объяснением и реализацией знаний</a:t>
            </a:r>
          </a:p>
          <a:p>
            <a:r>
              <a:rPr lang="ru-RU" smtClean="0"/>
              <a:t>Разнообразие решений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1. </a:t>
            </a:r>
            <a:r>
              <a:rPr lang="ru-RU" b="1" dirty="0" err="1" smtClean="0"/>
              <a:t>Интегративность</a:t>
            </a:r>
            <a:r>
              <a:rPr lang="ru-RU" b="1" dirty="0" smtClean="0"/>
              <a:t> обучения</a:t>
            </a:r>
            <a:endParaRPr lang="ru-RU" b="1" dirty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Цель - изучение науки, технологии и математики одновременно в рамках объединенного курса, а не по отдельности. Также объединение с гуманитарными науками (изучение искусства и развитие творческих компетенций учащихся).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2. Индивидуализация выстраивания системы знаний</a:t>
            </a:r>
            <a:endParaRPr lang="ru-RU" b="1" dirty="0"/>
          </a:p>
        </p:txBody>
      </p:sp>
      <p:pic>
        <p:nvPicPr>
          <p:cNvPr id="24578" name="Рисунок 3277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677" t="42145" r="38351" b="23961"/>
          <a:stretch>
            <a:fillRect/>
          </a:stretch>
        </p:blipFill>
        <p:spPr>
          <a:xfrm>
            <a:off x="1116013" y="2492375"/>
            <a:ext cx="7056437" cy="2589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3. Приоритет процесса понимания в обучении</a:t>
            </a:r>
            <a:endParaRPr lang="ru-RU" b="1" dirty="0"/>
          </a:p>
        </p:txBody>
      </p:sp>
      <p:pic>
        <p:nvPicPr>
          <p:cNvPr id="25602" name="Рисунок 32773"/>
          <p:cNvPicPr>
            <a:picLocks noChangeAspect="1" noChangeArrowheads="1"/>
          </p:cNvPicPr>
          <p:nvPr/>
        </p:nvPicPr>
        <p:blipFill>
          <a:blip r:embed="rId2"/>
          <a:srcRect l="9084" t="45236" r="45877" b="21202"/>
          <a:stretch>
            <a:fillRect/>
          </a:stretch>
        </p:blipFill>
        <p:spPr bwMode="auto">
          <a:xfrm>
            <a:off x="1692275" y="2560638"/>
            <a:ext cx="56753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2774"/>
          <p:cNvPicPr>
            <a:picLocks noChangeAspect="1" noChangeArrowheads="1"/>
          </p:cNvPicPr>
          <p:nvPr/>
        </p:nvPicPr>
        <p:blipFill>
          <a:blip r:embed="rId2"/>
          <a:srcRect l="1672" t="24637" r="38232" b="20988"/>
          <a:stretch>
            <a:fillRect/>
          </a:stretch>
        </p:blipFill>
        <p:spPr bwMode="auto">
          <a:xfrm>
            <a:off x="827088" y="1341438"/>
            <a:ext cx="74898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2775"/>
          <p:cNvPicPr>
            <a:picLocks noChangeAspect="1" noChangeArrowheads="1"/>
          </p:cNvPicPr>
          <p:nvPr/>
        </p:nvPicPr>
        <p:blipFill>
          <a:blip r:embed="rId2"/>
          <a:srcRect l="4422" t="38654" r="40384" b="32674"/>
          <a:stretch>
            <a:fillRect/>
          </a:stretch>
        </p:blipFill>
        <p:spPr bwMode="auto">
          <a:xfrm>
            <a:off x="998538" y="2060575"/>
            <a:ext cx="7272337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>
            <a:grpSpLocks/>
          </p:cNvGrpSpPr>
          <p:nvPr/>
        </p:nvGrpSpPr>
        <p:grpSpPr bwMode="auto">
          <a:xfrm>
            <a:off x="2051050" y="1341438"/>
            <a:ext cx="4975225" cy="4175125"/>
            <a:chOff x="5077" y="13232"/>
            <a:chExt cx="3016" cy="2788"/>
          </a:xfrm>
        </p:grpSpPr>
        <p:pic>
          <p:nvPicPr>
            <p:cNvPr id="28674" name="Рисунок 32778"/>
            <p:cNvPicPr>
              <a:picLocks noChangeAspect="1" noChangeArrowheads="1"/>
            </p:cNvPicPr>
            <p:nvPr/>
          </p:nvPicPr>
          <p:blipFill>
            <a:blip r:embed="rId2"/>
            <a:srcRect l="5766" t="32941" r="54614" b="31261"/>
            <a:stretch>
              <a:fillRect/>
            </a:stretch>
          </p:blipFill>
          <p:spPr bwMode="auto">
            <a:xfrm>
              <a:off x="5077" y="14489"/>
              <a:ext cx="3012" cy="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5" name="Рисунок 32782"/>
            <p:cNvPicPr>
              <a:picLocks noChangeAspect="1" noChangeArrowheads="1"/>
            </p:cNvPicPr>
            <p:nvPr/>
          </p:nvPicPr>
          <p:blipFill>
            <a:blip r:embed="rId3"/>
            <a:srcRect l="3310" t="33781" r="57269" b="29747"/>
            <a:stretch>
              <a:fillRect/>
            </a:stretch>
          </p:blipFill>
          <p:spPr bwMode="auto">
            <a:xfrm>
              <a:off x="5095" y="13232"/>
              <a:ext cx="2998" cy="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2783"/>
          <p:cNvPicPr>
            <a:picLocks noChangeAspect="1" noChangeArrowheads="1"/>
          </p:cNvPicPr>
          <p:nvPr/>
        </p:nvPicPr>
        <p:blipFill>
          <a:blip r:embed="rId2"/>
          <a:srcRect l="943" t="25044" r="37321" b="54459"/>
          <a:stretch>
            <a:fillRect/>
          </a:stretch>
        </p:blipFill>
        <p:spPr bwMode="auto">
          <a:xfrm>
            <a:off x="755650" y="2781300"/>
            <a:ext cx="77152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Передача знаний от педагога к ученику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4. Баланс между объяснением и реализацией знаний</a:t>
            </a:r>
            <a:endParaRPr lang="ru-RU" b="1" dirty="0"/>
          </a:p>
        </p:txBody>
      </p:sp>
      <p:pic>
        <p:nvPicPr>
          <p:cNvPr id="30722" name="Рисунок 32784"/>
          <p:cNvPicPr>
            <a:picLocks noChangeAspect="1" noChangeArrowheads="1"/>
          </p:cNvPicPr>
          <p:nvPr/>
        </p:nvPicPr>
        <p:blipFill>
          <a:blip r:embed="rId2"/>
          <a:srcRect l="7655" t="25543" r="44789" b="34959"/>
          <a:stretch>
            <a:fillRect/>
          </a:stretch>
        </p:blipFill>
        <p:spPr bwMode="auto">
          <a:xfrm>
            <a:off x="800100" y="2578100"/>
            <a:ext cx="372427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32785"/>
          <p:cNvPicPr>
            <a:picLocks noChangeAspect="1" noChangeArrowheads="1"/>
          </p:cNvPicPr>
          <p:nvPr/>
        </p:nvPicPr>
        <p:blipFill>
          <a:blip r:embed="rId3"/>
          <a:srcRect l="8130" t="44366" r="45264" b="33784"/>
          <a:stretch>
            <a:fillRect/>
          </a:stretch>
        </p:blipFill>
        <p:spPr bwMode="auto">
          <a:xfrm>
            <a:off x="3946525" y="2452688"/>
            <a:ext cx="4316413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660400" y="1033463"/>
            <a:ext cx="277813" cy="271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zh-CN" sz="140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eaLnBrk="0" hangingPunct="0"/>
            <a:r>
              <a:rPr lang="ru-RU" altLang="zh-CN" sz="1400">
                <a:latin typeface="Times New Roman" pitchFamily="18" charset="0"/>
                <a:ea typeface="Arial" charset="0"/>
                <a:cs typeface="Times New Roman" pitchFamily="18" charset="0"/>
              </a:rPr>
              <a:t>а</a:t>
            </a:r>
            <a:endParaRPr lang="ru-RU" altLang="zh-CN">
              <a:cs typeface="Times New Roman" pitchFamily="18" charset="0"/>
            </a:endParaRP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6421438" y="4741863"/>
            <a:ext cx="277812" cy="271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zh-CN" sz="1600" b="1">
                <a:latin typeface="Times New Roman" pitchFamily="18" charset="0"/>
                <a:ea typeface="Arial" charset="0"/>
                <a:cs typeface="Times New Roman" pitchFamily="18" charset="0"/>
              </a:rPr>
              <a:t>б</a:t>
            </a:r>
            <a:endParaRPr lang="ru-RU" altLang="zh-CN" sz="2000" b="1">
              <a:cs typeface="Times New Roman" pitchFamily="18" charset="0"/>
            </a:endParaRP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0" y="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 sz="1400"/>
          </a:p>
          <a:p>
            <a:pPr eaLnBrk="0" hangingPunct="0"/>
            <a:r>
              <a:rPr lang="ru-RU" altLang="ru-RU" sz="1400"/>
              <a:t>        </a:t>
            </a:r>
            <a:endParaRPr lang="ru-RU" altLang="ru-RU"/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0730" name="Прямоугольник 10"/>
          <p:cNvSpPr>
            <a:spLocks noChangeArrowheads="1"/>
          </p:cNvSpPr>
          <p:nvPr/>
        </p:nvSpPr>
        <p:spPr bwMode="auto">
          <a:xfrm>
            <a:off x="1384300" y="5065713"/>
            <a:ext cx="701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/>
              <a:t>Соотношение методов в традиционной (а) и в </a:t>
            </a:r>
            <a:r>
              <a:rPr lang="en-US" sz="2000" i="1">
                <a:latin typeface="Franklin Gothic Book" pitchFamily="34" charset="0"/>
              </a:rPr>
              <a:t>STEM</a:t>
            </a:r>
            <a:r>
              <a:rPr lang="ru-RU" sz="2000" i="1"/>
              <a:t>-школе (б)</a:t>
            </a:r>
            <a:endParaRPr lang="ru-RU" sz="2000"/>
          </a:p>
        </p:txBody>
      </p:sp>
      <p:sp>
        <p:nvSpPr>
          <p:cNvPr id="30731" name="Text Box 4"/>
          <p:cNvSpPr txBox="1">
            <a:spLocks noChangeArrowheads="1"/>
          </p:cNvSpPr>
          <p:nvPr/>
        </p:nvSpPr>
        <p:spPr bwMode="auto">
          <a:xfrm>
            <a:off x="2522538" y="4754563"/>
            <a:ext cx="277812" cy="271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zh-CN" sz="1600" b="1">
                <a:latin typeface="Times New Roman" pitchFamily="18" charset="0"/>
                <a:ea typeface="Arial" charset="0"/>
                <a:cs typeface="Times New Roman" pitchFamily="18" charset="0"/>
              </a:rPr>
              <a:t>а</a:t>
            </a:r>
            <a:endParaRPr lang="ru-RU" altLang="zh-CN" sz="20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Школа настоящего и будущего</a:t>
            </a:r>
            <a:endParaRPr lang="ru-RU" b="1" dirty="0"/>
          </a:p>
        </p:txBody>
      </p:sp>
      <p:pic>
        <p:nvPicPr>
          <p:cNvPr id="31746" name="Рисунок 32789"/>
          <p:cNvPicPr>
            <a:picLocks noChangeAspect="1" noChangeArrowheads="1"/>
          </p:cNvPicPr>
          <p:nvPr/>
        </p:nvPicPr>
        <p:blipFill>
          <a:blip r:embed="rId2"/>
          <a:srcRect l="1344" t="27988" r="37926" b="27332"/>
          <a:stretch>
            <a:fillRect/>
          </a:stretch>
        </p:blipFill>
        <p:spPr bwMode="auto">
          <a:xfrm>
            <a:off x="1258888" y="2420938"/>
            <a:ext cx="7042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STEM-образование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888" y="1989138"/>
            <a:ext cx="6781800" cy="3686175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STEM-образование (</a:t>
            </a:r>
            <a:r>
              <a:rPr lang="ru-RU" dirty="0" err="1"/>
              <a:t>Science</a:t>
            </a:r>
            <a:r>
              <a:rPr lang="ru-RU" dirty="0"/>
              <a:t>, </a:t>
            </a:r>
            <a:r>
              <a:rPr lang="ru-RU" dirty="0" err="1"/>
              <a:t>Technology</a:t>
            </a:r>
            <a:r>
              <a:rPr lang="ru-RU" dirty="0"/>
              <a:t>, </a:t>
            </a:r>
            <a:r>
              <a:rPr lang="ru-RU" dirty="0" err="1"/>
              <a:t>Engineering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Math</a:t>
            </a:r>
            <a:r>
              <a:rPr lang="ru-RU" dirty="0"/>
              <a:t>) </a:t>
            </a:r>
            <a:r>
              <a:rPr lang="ru-RU" dirty="0" smtClean="0"/>
              <a:t>– это </a:t>
            </a:r>
            <a:r>
              <a:rPr lang="ru-RU" dirty="0"/>
              <a:t>образование в области естественных наук, технологии, инженерного творчества и </a:t>
            </a:r>
            <a:r>
              <a:rPr lang="ru-RU" dirty="0" smtClean="0"/>
              <a:t>математики.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Российский аналог данного направления - НТТМ (научно-техническое творчество молодежи).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450" y="836613"/>
            <a:ext cx="6965950" cy="1203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5. Разнообразие решений</a:t>
            </a:r>
            <a:endParaRPr lang="ru-RU" b="1" dirty="0"/>
          </a:p>
        </p:txBody>
      </p:sp>
      <p:pic>
        <p:nvPicPr>
          <p:cNvPr id="32770" name="Рисунок 32790"/>
          <p:cNvPicPr>
            <a:picLocks noChangeAspect="1" noChangeArrowheads="1"/>
          </p:cNvPicPr>
          <p:nvPr/>
        </p:nvPicPr>
        <p:blipFill>
          <a:blip r:embed="rId2"/>
          <a:srcRect l="537" t="23210" r="38821" b="17850"/>
          <a:stretch>
            <a:fillRect/>
          </a:stretch>
        </p:blipFill>
        <p:spPr bwMode="auto">
          <a:xfrm>
            <a:off x="1100138" y="2060575"/>
            <a:ext cx="7005637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2777"/>
          <p:cNvPicPr>
            <a:picLocks noChangeAspect="1" noChangeArrowheads="1"/>
          </p:cNvPicPr>
          <p:nvPr/>
        </p:nvPicPr>
        <p:blipFill>
          <a:blip r:embed="rId2"/>
          <a:srcRect l="3792" t="25793" r="38618" b="24405"/>
          <a:stretch>
            <a:fillRect/>
          </a:stretch>
        </p:blipFill>
        <p:spPr bwMode="auto">
          <a:xfrm>
            <a:off x="1116013" y="1404938"/>
            <a:ext cx="714375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Причины приоритетности</a:t>
            </a:r>
            <a:r>
              <a:rPr lang="en-US" b="1" dirty="0" smtClean="0"/>
              <a:t> STEM</a:t>
            </a:r>
            <a:r>
              <a:rPr lang="ru-RU" b="1" dirty="0" smtClean="0"/>
              <a:t>-образования </a:t>
            </a:r>
            <a:endParaRPr lang="ru-RU" b="1" dirty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1463675" y="2119313"/>
            <a:ext cx="6637338" cy="2894012"/>
          </a:xfrm>
        </p:spPr>
        <p:txBody>
          <a:bodyPr/>
          <a:lstStyle/>
          <a:p>
            <a:r>
              <a:rPr lang="ru-RU" smtClean="0"/>
              <a:t>Востребованность инженеров, специалистов высоко технологичных производств, IT-специалистов и программистов;</a:t>
            </a:r>
          </a:p>
          <a:p>
            <a:r>
              <a:rPr lang="ru-RU" smtClean="0"/>
              <a:t>Перспектива появления новых профессий;</a:t>
            </a:r>
          </a:p>
          <a:p>
            <a:r>
              <a:rPr lang="ru-RU" smtClean="0"/>
              <a:t>Специалистам будущего требуются всесторонние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STEM </a:t>
            </a:r>
            <a:r>
              <a:rPr lang="ru-RU" b="1" smtClean="0"/>
              <a:t>в России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mtClean="0"/>
              <a:t>4 сентября 2014 г. Правительством была принята «Концепция развития дополнительного образования детей» на период до 2020 года, как одна из государственных стратегический направлений развития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042988" y="620713"/>
            <a:ext cx="6965950" cy="1201737"/>
          </a:xfrm>
        </p:spPr>
        <p:txBody>
          <a:bodyPr/>
          <a:lstStyle/>
          <a:p>
            <a:r>
              <a:rPr lang="ru-RU" b="1" smtClean="0"/>
              <a:t>Задачи Концепции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888" y="1773238"/>
            <a:ext cx="6626225" cy="4319587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2014-2017 - </a:t>
            </a:r>
            <a:r>
              <a:rPr lang="ru-RU" dirty="0"/>
              <a:t>м</a:t>
            </a:r>
            <a:r>
              <a:rPr lang="ru-RU" dirty="0" smtClean="0"/>
              <a:t>ежведомственный </a:t>
            </a:r>
            <a:r>
              <a:rPr lang="ru-RU" dirty="0"/>
              <a:t>план мероприятий, финансовые механизмы, научно-методическое обеспечение реализации Концепции, а также </a:t>
            </a:r>
            <a:r>
              <a:rPr lang="ru-RU" dirty="0" smtClean="0"/>
              <a:t>пилотные </a:t>
            </a:r>
            <a:r>
              <a:rPr lang="ru-RU" dirty="0"/>
              <a:t>проекты и программы.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2018 </a:t>
            </a:r>
            <a:r>
              <a:rPr lang="ru-RU" dirty="0"/>
              <a:t>- 2020 гг</a:t>
            </a:r>
            <a:r>
              <a:rPr lang="ru-RU" dirty="0" smtClean="0"/>
              <a:t>. –развитие </a:t>
            </a:r>
            <a:r>
              <a:rPr lang="ru-RU" dirty="0"/>
              <a:t>инфраструктуры и материально-технического обеспечения системы дополнительного образования, распространение результатов пилотных проектов и лучших практик реализации Концепции в субъектах России.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982663" y="1196975"/>
            <a:ext cx="6965950" cy="882650"/>
          </a:xfrm>
        </p:spPr>
        <p:txBody>
          <a:bodyPr/>
          <a:lstStyle/>
          <a:p>
            <a:r>
              <a:rPr lang="en-US" b="1" smtClean="0"/>
              <a:t>STEM</a:t>
            </a:r>
            <a:r>
              <a:rPr lang="ru-RU" b="1" smtClean="0"/>
              <a:t>-центр</a:t>
            </a:r>
            <a:endParaRPr lang="ru-RU" sz="3600" b="1" smtClean="0"/>
          </a:p>
        </p:txBody>
      </p:sp>
      <p:pic>
        <p:nvPicPr>
          <p:cNvPr id="18434" name="Рисунок 23" descr="Галерея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257425"/>
            <a:ext cx="3455988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50" descr="Intel И АФК &quot;Система&quot; поддержат юных исследователей - ITNdai…"/>
          <p:cNvPicPr>
            <a:picLocks noChangeAspect="1" noChangeArrowheads="1"/>
          </p:cNvPicPr>
          <p:nvPr/>
        </p:nvPicPr>
        <p:blipFill>
          <a:blip r:embed="rId3"/>
          <a:srcRect l="6178" r="3998"/>
          <a:stretch>
            <a:fillRect/>
          </a:stretch>
        </p:blipFill>
        <p:spPr bwMode="auto">
          <a:xfrm>
            <a:off x="4733925" y="2238375"/>
            <a:ext cx="3367088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3382963" y="5373688"/>
            <a:ext cx="2700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 г. Нижний Новгород</a:t>
            </a:r>
            <a:br>
              <a:rPr lang="ru-RU" b="1"/>
            </a:b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827088" y="981075"/>
            <a:ext cx="7653337" cy="1201738"/>
          </a:xfrm>
        </p:spPr>
        <p:txBody>
          <a:bodyPr/>
          <a:lstStyle/>
          <a:p>
            <a:r>
              <a:rPr lang="ru-RU" b="1" smtClean="0"/>
              <a:t>Парадигма STEM-образования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1916113"/>
            <a:ext cx="7272338" cy="4176712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b="1" dirty="0"/>
              <a:t>Основные вопросы, которые поднимают и обсуждают ученые-педагоги STEM-образования: 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b="1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зачем современному школьнику STEM-образование?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в чем разница между научным и инженерным подходами в образовании?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зачем преподавать обществознание, физику, технологию, проектирование и математику в школе?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7005638" cy="1171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Научный и инженерный подходы</a:t>
            </a:r>
            <a:endParaRPr lang="ru-RU" b="1" dirty="0"/>
          </a:p>
        </p:txBody>
      </p:sp>
      <p:pic>
        <p:nvPicPr>
          <p:cNvPr id="20482" name="Рисунок 63"/>
          <p:cNvPicPr>
            <a:picLocks noChangeAspect="1" noChangeArrowheads="1"/>
          </p:cNvPicPr>
          <p:nvPr/>
        </p:nvPicPr>
        <p:blipFill>
          <a:blip r:embed="rId2"/>
          <a:srcRect l="12129" t="26581" r="40926" b="30109"/>
          <a:stretch>
            <a:fillRect/>
          </a:stretch>
        </p:blipFill>
        <p:spPr bwMode="auto">
          <a:xfrm>
            <a:off x="1258888" y="2205038"/>
            <a:ext cx="68421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Суть урочной деятельности</a:t>
            </a:r>
            <a:endParaRPr lang="ru-RU" b="1" dirty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476375" y="2119313"/>
            <a:ext cx="6183313" cy="7334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7" name="Рисунок 32769"/>
          <p:cNvPicPr>
            <a:picLocks noChangeAspect="1" noChangeArrowheads="1"/>
          </p:cNvPicPr>
          <p:nvPr/>
        </p:nvPicPr>
        <p:blipFill>
          <a:blip r:embed="rId2"/>
          <a:srcRect l="3896" t="31552" r="47185" b="25156"/>
          <a:stretch>
            <a:fillRect/>
          </a:stretch>
        </p:blipFill>
        <p:spPr bwMode="auto">
          <a:xfrm>
            <a:off x="971550" y="2060575"/>
            <a:ext cx="72342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75</TotalTime>
  <Words>274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Constantia</vt:lpstr>
      <vt:lpstr>Brush Script MT</vt:lpstr>
      <vt:lpstr>Calibri</vt:lpstr>
      <vt:lpstr>Franklin Gothic Book</vt:lpstr>
      <vt:lpstr>Rage Italic</vt:lpstr>
      <vt:lpstr>Times New Roman</vt:lpstr>
      <vt:lpstr>黑体</vt:lpstr>
      <vt:lpstr>Кнопка</vt:lpstr>
      <vt:lpstr>Кнопка</vt:lpstr>
      <vt:lpstr>Кнопка</vt:lpstr>
      <vt:lpstr>Кнопка</vt:lpstr>
      <vt:lpstr>STEM – образование и робототехника</vt:lpstr>
      <vt:lpstr>STEM-образование</vt:lpstr>
      <vt:lpstr>Причины приоритетности STEM-образования </vt:lpstr>
      <vt:lpstr>STEM в России</vt:lpstr>
      <vt:lpstr>Задачи Концепции</vt:lpstr>
      <vt:lpstr>STEM-центр</vt:lpstr>
      <vt:lpstr>Парадигма STEM-образования </vt:lpstr>
      <vt:lpstr>Научный и инженерный подходы</vt:lpstr>
      <vt:lpstr>Суть урочной деятельности</vt:lpstr>
      <vt:lpstr>Принципы STEM - образования</vt:lpstr>
      <vt:lpstr>1. Интегративность обучения</vt:lpstr>
      <vt:lpstr>2. Индивидуализация выстраивания системы знаний</vt:lpstr>
      <vt:lpstr>3. Приоритет процесса понимания в обучении</vt:lpstr>
      <vt:lpstr>Слайд 14</vt:lpstr>
      <vt:lpstr>Слайд 15</vt:lpstr>
      <vt:lpstr>Слайд 16</vt:lpstr>
      <vt:lpstr>Передача знаний от педагога к ученику</vt:lpstr>
      <vt:lpstr>4. Баланс между объяснением и реализацией знаний</vt:lpstr>
      <vt:lpstr>Школа настоящего и будущего</vt:lpstr>
      <vt:lpstr>5. Разнообразие решений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Хотеева</dc:creator>
  <cp:lastModifiedBy>admin</cp:lastModifiedBy>
  <cp:revision>7</cp:revision>
  <dcterms:created xsi:type="dcterms:W3CDTF">2017-03-23T05:22:22Z</dcterms:created>
  <dcterms:modified xsi:type="dcterms:W3CDTF">2017-03-23T07:20:16Z</dcterms:modified>
</cp:coreProperties>
</file>